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8" r:id="rId6"/>
    <p:sldMasterId id="2147483694" r:id="rId7"/>
    <p:sldMasterId id="2147483665" r:id="rId8"/>
    <p:sldMasterId id="2147483700" r:id="rId9"/>
    <p:sldMasterId id="2147483684" r:id="rId10"/>
    <p:sldMasterId id="2147483680" r:id="rId11"/>
    <p:sldMasterId id="2147483676" r:id="rId12"/>
  </p:sldMasterIdLst>
  <p:notesMasterIdLst>
    <p:notesMasterId r:id="rId42"/>
  </p:notesMasterIdLst>
  <p:handoutMasterIdLst>
    <p:handoutMasterId r:id="rId43"/>
  </p:handoutMasterIdLst>
  <p:sldIdLst>
    <p:sldId id="306" r:id="rId13"/>
    <p:sldId id="414" r:id="rId14"/>
    <p:sldId id="334" r:id="rId15"/>
    <p:sldId id="377" r:id="rId16"/>
    <p:sldId id="426" r:id="rId17"/>
    <p:sldId id="477" r:id="rId18"/>
    <p:sldId id="433" r:id="rId19"/>
    <p:sldId id="412" r:id="rId20"/>
    <p:sldId id="422" r:id="rId21"/>
    <p:sldId id="425" r:id="rId22"/>
    <p:sldId id="398" r:id="rId23"/>
    <p:sldId id="428" r:id="rId24"/>
    <p:sldId id="402" r:id="rId25"/>
    <p:sldId id="395" r:id="rId26"/>
    <p:sldId id="396" r:id="rId27"/>
    <p:sldId id="447" r:id="rId28"/>
    <p:sldId id="481" r:id="rId29"/>
    <p:sldId id="470" r:id="rId30"/>
    <p:sldId id="478" r:id="rId31"/>
    <p:sldId id="479" r:id="rId32"/>
    <p:sldId id="480" r:id="rId33"/>
    <p:sldId id="482" r:id="rId34"/>
    <p:sldId id="484" r:id="rId35"/>
    <p:sldId id="485" r:id="rId36"/>
    <p:sldId id="486" r:id="rId37"/>
    <p:sldId id="487" r:id="rId38"/>
    <p:sldId id="488" r:id="rId39"/>
    <p:sldId id="489" r:id="rId40"/>
    <p:sldId id="322" r:id="rId4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 Miroslav Ing. Ph.D." initials="MMI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546"/>
    <a:srgbClr val="CFCFCF"/>
    <a:srgbClr val="66BFAE"/>
    <a:srgbClr val="FF6600"/>
    <a:srgbClr val="FFCC00"/>
    <a:srgbClr val="E9DC4E"/>
    <a:srgbClr val="F9BF73"/>
    <a:srgbClr val="E94C55"/>
    <a:srgbClr val="2896D4"/>
    <a:srgbClr val="4FB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3455" autoAdjust="0"/>
  </p:normalViewPr>
  <p:slideViewPr>
    <p:cSldViewPr snapToGrid="0">
      <p:cViewPr varScale="1">
        <p:scale>
          <a:sx n="107" d="100"/>
          <a:sy n="107" d="100"/>
        </p:scale>
        <p:origin x="11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2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803\Documents\12%20-%20Financov&#225;n&#237;%20&#250;zemn&#237;ch%20rozpo&#269;t&#367;\Anal&#253;zy\Krit&#233;rium%20&#382;&#225;k&#367;\2020-10%20v&#253;daje%20obc&#237;%20na%20M&#352;%20a%20Z&#352;%20vs%20RUD%20(003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337\AppData\Local\Microsoft\Windows\INetCache\Content.Outlook\9O3PWS19\37%20-%20Salda%20a%20dluh%20subsektor&#367;%20vl&#225;dn&#237;ch%20instituc&#237;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List_aplikace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List_aplikace_Microsoft_Excel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List_aplikace_Microsoft_Excel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List1!$B$5</c:f>
              <c:strCache>
                <c:ptCount val="1"/>
                <c:pt idx="0">
                  <c:v>Eurozóna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List1!$C$4:$L$4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OS 2021</c:v>
                </c:pt>
                <c:pt idx="9">
                  <c:v>PRE 2022</c:v>
                </c:pt>
              </c:strCache>
            </c:strRef>
          </c:cat>
          <c:val>
            <c:numRef>
              <c:f>List1!$C$5:$L$5</c:f>
              <c:numCache>
                <c:formatCode>General</c:formatCode>
                <c:ptCount val="10"/>
                <c:pt idx="0">
                  <c:v>-0.2</c:v>
                </c:pt>
                <c:pt idx="1">
                  <c:v>1.4</c:v>
                </c:pt>
                <c:pt idx="2">
                  <c:v>1.9</c:v>
                </c:pt>
                <c:pt idx="3">
                  <c:v>1.8</c:v>
                </c:pt>
                <c:pt idx="4">
                  <c:v>2.7</c:v>
                </c:pt>
                <c:pt idx="5">
                  <c:v>1.9</c:v>
                </c:pt>
                <c:pt idx="6">
                  <c:v>1.4</c:v>
                </c:pt>
                <c:pt idx="7">
                  <c:v>-6.5</c:v>
                </c:pt>
                <c:pt idx="8" formatCode="0.0">
                  <c:v>5</c:v>
                </c:pt>
                <c:pt idx="9" formatCode="0.0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43-4B1E-B20A-798E787C57F2}"/>
            </c:ext>
          </c:extLst>
        </c:ser>
        <c:ser>
          <c:idx val="1"/>
          <c:order val="1"/>
          <c:tx>
            <c:strRef>
              <c:f>List1!$B$6</c:f>
              <c:strCache>
                <c:ptCount val="1"/>
                <c:pt idx="0">
                  <c:v>Česká republika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List1!$C$4:$L$4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OS 2021</c:v>
                </c:pt>
                <c:pt idx="9">
                  <c:v>PRE 2022</c:v>
                </c:pt>
              </c:strCache>
            </c:strRef>
          </c:cat>
          <c:val>
            <c:numRef>
              <c:f>List1!$C$6:$L$6</c:f>
              <c:numCache>
                <c:formatCode>General</c:formatCode>
                <c:ptCount val="10"/>
                <c:pt idx="0">
                  <c:v>0</c:v>
                </c:pt>
                <c:pt idx="1">
                  <c:v>2.2999999999999998</c:v>
                </c:pt>
                <c:pt idx="2">
                  <c:v>5.5</c:v>
                </c:pt>
                <c:pt idx="3">
                  <c:v>2.4</c:v>
                </c:pt>
                <c:pt idx="4">
                  <c:v>5.4</c:v>
                </c:pt>
                <c:pt idx="5">
                  <c:v>3.2</c:v>
                </c:pt>
                <c:pt idx="6">
                  <c:v>3</c:v>
                </c:pt>
                <c:pt idx="7">
                  <c:v>-5.8</c:v>
                </c:pt>
                <c:pt idx="8" formatCode="0.0">
                  <c:v>2.4</c:v>
                </c:pt>
                <c:pt idx="9" formatCode="0.0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43-4B1E-B20A-798E787C5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433168"/>
        <c:axId val="533435136"/>
      </c:lineChart>
      <c:catAx>
        <c:axId val="53343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3435136"/>
        <c:crosses val="autoZero"/>
        <c:auto val="1"/>
        <c:lblAlgn val="ctr"/>
        <c:lblOffset val="100"/>
        <c:noMultiLvlLbl val="0"/>
      </c:catAx>
      <c:valAx>
        <c:axId val="53343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343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počet žáků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'MON1TOR EXPORT'!$B$2:$G$2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'MON1TOR EXPORT'!$B$8:$G$8</c:f>
              <c:numCache>
                <c:formatCode>#,##0</c:formatCode>
                <c:ptCount val="6"/>
                <c:pt idx="0">
                  <c:v>1180839</c:v>
                </c:pt>
                <c:pt idx="1">
                  <c:v>1206069</c:v>
                </c:pt>
                <c:pt idx="2">
                  <c:v>1227324</c:v>
                </c:pt>
                <c:pt idx="3">
                  <c:v>1245043</c:v>
                </c:pt>
                <c:pt idx="4">
                  <c:v>1257832</c:v>
                </c:pt>
                <c:pt idx="5">
                  <c:v>1269658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6-4BA2-A042-9BB939CD1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4967816"/>
        <c:axId val="544977000"/>
      </c:barChart>
      <c:lineChart>
        <c:grouping val="standard"/>
        <c:varyColors val="0"/>
        <c:ser>
          <c:idx val="1"/>
          <c:order val="1"/>
          <c:tx>
            <c:v>výdaje obcí na 1 žáka</c:v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'MON1TOR EXPORT'!$B$2:$G$2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'MON1TOR EXPORT'!$B$9:$G$9</c:f>
              <c:numCache>
                <c:formatCode>"Kč"#,##0.00_);[Red]\("Kč"#,##0.00\)</c:formatCode>
                <c:ptCount val="6"/>
                <c:pt idx="0">
                  <c:v>10149.178156183867</c:v>
                </c:pt>
                <c:pt idx="1">
                  <c:v>10085.257481968278</c:v>
                </c:pt>
                <c:pt idx="2">
                  <c:v>10216.980093210921</c:v>
                </c:pt>
                <c:pt idx="3">
                  <c:v>10630.971334588445</c:v>
                </c:pt>
                <c:pt idx="4">
                  <c:v>10980.068295702447</c:v>
                </c:pt>
                <c:pt idx="5">
                  <c:v>10940.358607333628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E6-4BA2-A042-9BB939CD1ABD}"/>
            </c:ext>
          </c:extLst>
        </c:ser>
        <c:ser>
          <c:idx val="2"/>
          <c:order val="2"/>
          <c:tx>
            <c:v>výnos RUD na 1 žáka</c:v>
          </c:tx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'MON1TOR EXPORT'!$B$2:$G$2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'MON1TOR EXPORT'!$B$10:$G$10</c:f>
              <c:numCache>
                <c:formatCode>"Kč"#,##0.00_);[Red]\("Kč"#,##0.00\)</c:formatCode>
                <c:ptCount val="6"/>
                <c:pt idx="0">
                  <c:v>8246</c:v>
                </c:pt>
                <c:pt idx="1">
                  <c:v>8806</c:v>
                </c:pt>
                <c:pt idx="2">
                  <c:v>9506</c:v>
                </c:pt>
                <c:pt idx="3">
                  <c:v>13706</c:v>
                </c:pt>
                <c:pt idx="4">
                  <c:v>14462</c:v>
                </c:pt>
                <c:pt idx="5">
                  <c:v>13626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E6-4BA2-A042-9BB939CD1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733200"/>
        <c:axId val="532733528"/>
      </c:lineChart>
      <c:catAx>
        <c:axId val="53273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2733528"/>
        <c:crosses val="autoZero"/>
        <c:auto val="1"/>
        <c:lblAlgn val="ctr"/>
        <c:lblOffset val="100"/>
        <c:noMultiLvlLbl val="0"/>
      </c:catAx>
      <c:valAx>
        <c:axId val="532733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Kč&quot;#,##0_);[Red]\(&quot;Kč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2733200"/>
        <c:crosses val="autoZero"/>
        <c:crossBetween val="between"/>
      </c:valAx>
      <c:valAx>
        <c:axId val="54497700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967816"/>
        <c:crosses val="max"/>
        <c:crossBetween val="between"/>
      </c:valAx>
      <c:catAx>
        <c:axId val="544967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4977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597058823529413E-2"/>
          <c:y val="2.6499145299145301E-2"/>
          <c:w val="0.92552287581699344"/>
          <c:h val="0.8848085470085470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Saldo!$B$4</c:f>
              <c:strCache>
                <c:ptCount val="1"/>
                <c:pt idx="0">
                  <c:v>ústřední vládní instituce</c:v>
                </c:pt>
              </c:strCache>
            </c:strRef>
          </c:tx>
          <c:spPr>
            <a:solidFill>
              <a:srgbClr val="36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numRef>
              <c:f>Saldo!$E$1:$AD$1</c:f>
              <c:numCache>
                <c:formatCode>General</c:formatCod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Saldo!$E$4:$AG$4</c:f>
              <c:numCache>
                <c:formatCode>0.0</c:formatCode>
                <c:ptCount val="29"/>
                <c:pt idx="0">
                  <c:v>-92.602000000000004</c:v>
                </c:pt>
                <c:pt idx="1">
                  <c:v>-51.389000000000003</c:v>
                </c:pt>
                <c:pt idx="2">
                  <c:v>-98.727999999999994</c:v>
                </c:pt>
                <c:pt idx="3">
                  <c:v>-73.655000000000001</c:v>
                </c:pt>
                <c:pt idx="4">
                  <c:v>-76.119</c:v>
                </c:pt>
                <c:pt idx="5">
                  <c:v>-134.733</c:v>
                </c:pt>
                <c:pt idx="6">
                  <c:v>-154.697</c:v>
                </c:pt>
                <c:pt idx="7">
                  <c:v>-177.36799999999999</c:v>
                </c:pt>
                <c:pt idx="8">
                  <c:v>-69.346999999999994</c:v>
                </c:pt>
                <c:pt idx="9">
                  <c:v>-96.543999999999997</c:v>
                </c:pt>
                <c:pt idx="10">
                  <c:v>-76.305000000000007</c:v>
                </c:pt>
                <c:pt idx="11">
                  <c:v>-51.865000000000002</c:v>
                </c:pt>
                <c:pt idx="12">
                  <c:v>-81.762</c:v>
                </c:pt>
                <c:pt idx="13">
                  <c:v>-178.602</c:v>
                </c:pt>
                <c:pt idx="14">
                  <c:v>-141.87700000000001</c:v>
                </c:pt>
                <c:pt idx="15">
                  <c:v>-91.503</c:v>
                </c:pt>
                <c:pt idx="16">
                  <c:v>-150.429</c:v>
                </c:pt>
                <c:pt idx="17">
                  <c:v>-66.239000000000004</c:v>
                </c:pt>
                <c:pt idx="18">
                  <c:v>-95.177999999999997</c:v>
                </c:pt>
                <c:pt idx="19">
                  <c:v>-57.680999999999997</c:v>
                </c:pt>
                <c:pt idx="20">
                  <c:v>-20.420999999999999</c:v>
                </c:pt>
                <c:pt idx="21">
                  <c:v>26.626000000000001</c:v>
                </c:pt>
                <c:pt idx="22">
                  <c:v>9.1829999999999998</c:v>
                </c:pt>
                <c:pt idx="23">
                  <c:v>-31.128</c:v>
                </c:pt>
                <c:pt idx="24">
                  <c:v>-360.86399999999998</c:v>
                </c:pt>
                <c:pt idx="25">
                  <c:v>-475.96812521285585</c:v>
                </c:pt>
                <c:pt idx="26">
                  <c:v>-343.78418163204333</c:v>
                </c:pt>
                <c:pt idx="27">
                  <c:v>-326.86192763869167</c:v>
                </c:pt>
                <c:pt idx="28">
                  <c:v>-311.98208579735365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1-4EAB-BC78-80F1F6F56EBF}"/>
            </c:ext>
          </c:extLst>
        </c:ser>
        <c:ser>
          <c:idx val="2"/>
          <c:order val="2"/>
          <c:tx>
            <c:strRef>
              <c:f>Saldo!$B$5</c:f>
              <c:strCache>
                <c:ptCount val="1"/>
                <c:pt idx="0">
                  <c:v>místní vládní instituce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numRef>
              <c:f>Saldo!$E$1:$AD$1</c:f>
              <c:numCache>
                <c:formatCode>General</c:formatCod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Saldo!$E$5:$AG$5</c:f>
              <c:numCache>
                <c:formatCode>0.0</c:formatCode>
                <c:ptCount val="29"/>
                <c:pt idx="0">
                  <c:v>42.055</c:v>
                </c:pt>
                <c:pt idx="1">
                  <c:v>-10.038</c:v>
                </c:pt>
                <c:pt idx="2">
                  <c:v>9.8780000000000001</c:v>
                </c:pt>
                <c:pt idx="3">
                  <c:v>2.6539999999999999</c:v>
                </c:pt>
                <c:pt idx="4">
                  <c:v>-13.089</c:v>
                </c:pt>
                <c:pt idx="5">
                  <c:v>-11.132</c:v>
                </c:pt>
                <c:pt idx="6">
                  <c:v>-10.032999999999999</c:v>
                </c:pt>
                <c:pt idx="7">
                  <c:v>-11.760999999999999</c:v>
                </c:pt>
                <c:pt idx="8">
                  <c:v>-1.0629999999999999</c:v>
                </c:pt>
                <c:pt idx="9">
                  <c:v>-2.8029999999999999</c:v>
                </c:pt>
                <c:pt idx="10">
                  <c:v>-11.417</c:v>
                </c:pt>
                <c:pt idx="11">
                  <c:v>10.865</c:v>
                </c:pt>
                <c:pt idx="12">
                  <c:v>-7.69</c:v>
                </c:pt>
                <c:pt idx="13">
                  <c:v>-24.731000000000002</c:v>
                </c:pt>
                <c:pt idx="14">
                  <c:v>-15.188000000000001</c:v>
                </c:pt>
                <c:pt idx="15">
                  <c:v>-11.268000000000001</c:v>
                </c:pt>
                <c:pt idx="16">
                  <c:v>-2.0920000000000001</c:v>
                </c:pt>
                <c:pt idx="17">
                  <c:v>12.135</c:v>
                </c:pt>
                <c:pt idx="18">
                  <c:v>7.6749999999999998</c:v>
                </c:pt>
                <c:pt idx="19">
                  <c:v>25.989000000000001</c:v>
                </c:pt>
                <c:pt idx="20">
                  <c:v>49.677999999999997</c:v>
                </c:pt>
                <c:pt idx="21">
                  <c:v>41.924999999999997</c:v>
                </c:pt>
                <c:pt idx="22">
                  <c:v>23.559000000000001</c:v>
                </c:pt>
                <c:pt idx="23">
                  <c:v>37.595999999999997</c:v>
                </c:pt>
                <c:pt idx="24">
                  <c:v>14.532999999999999</c:v>
                </c:pt>
                <c:pt idx="25">
                  <c:v>21.788431032999434</c:v>
                </c:pt>
                <c:pt idx="26">
                  <c:v>17</c:v>
                </c:pt>
                <c:pt idx="27">
                  <c:v>19</c:v>
                </c:pt>
                <c:pt idx="2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81-4EAB-BC78-80F1F6F56EBF}"/>
            </c:ext>
          </c:extLst>
        </c:ser>
        <c:ser>
          <c:idx val="3"/>
          <c:order val="3"/>
          <c:tx>
            <c:strRef>
              <c:f>Saldo!$B$6</c:f>
              <c:strCache>
                <c:ptCount val="1"/>
                <c:pt idx="0">
                  <c:v>fondy sociálního zabezpečení</c:v>
                </c:pt>
              </c:strCache>
            </c:strRef>
          </c:tx>
          <c:spPr>
            <a:solidFill>
              <a:srgbClr val="B8CC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numRef>
              <c:f>Saldo!$E$1:$AD$1</c:f>
              <c:numCache>
                <c:formatCode>General</c:formatCod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</c:numCache>
            </c:numRef>
          </c:cat>
          <c:val>
            <c:numRef>
              <c:f>Saldo!$E$6:$AG$6</c:f>
              <c:numCache>
                <c:formatCode>0.0</c:formatCode>
                <c:ptCount val="29"/>
                <c:pt idx="0">
                  <c:v>-4.42</c:v>
                </c:pt>
                <c:pt idx="1">
                  <c:v>-1.151</c:v>
                </c:pt>
                <c:pt idx="2">
                  <c:v>-1.147</c:v>
                </c:pt>
                <c:pt idx="3">
                  <c:v>0.52400000000000002</c:v>
                </c:pt>
                <c:pt idx="4">
                  <c:v>3.883</c:v>
                </c:pt>
                <c:pt idx="5">
                  <c:v>-2.681</c:v>
                </c:pt>
                <c:pt idx="6">
                  <c:v>-6.1840000000000002</c:v>
                </c:pt>
                <c:pt idx="7">
                  <c:v>-4.5039999999999996</c:v>
                </c:pt>
                <c:pt idx="8">
                  <c:v>-2.5529999999999999</c:v>
                </c:pt>
                <c:pt idx="9">
                  <c:v>-9.4E-2</c:v>
                </c:pt>
                <c:pt idx="10">
                  <c:v>11.803000000000001</c:v>
                </c:pt>
                <c:pt idx="11">
                  <c:v>16.111999999999998</c:v>
                </c:pt>
                <c:pt idx="12">
                  <c:v>10.042</c:v>
                </c:pt>
                <c:pt idx="13">
                  <c:v>-10.648999999999999</c:v>
                </c:pt>
                <c:pt idx="14">
                  <c:v>-8.7189999999999994</c:v>
                </c:pt>
                <c:pt idx="15">
                  <c:v>-6.9260000000000002</c:v>
                </c:pt>
                <c:pt idx="16">
                  <c:v>-6.8280000000000003</c:v>
                </c:pt>
                <c:pt idx="17">
                  <c:v>0.91500000000000004</c:v>
                </c:pt>
                <c:pt idx="18">
                  <c:v>-2.6930000000000001</c:v>
                </c:pt>
                <c:pt idx="19">
                  <c:v>1.913</c:v>
                </c:pt>
                <c:pt idx="20">
                  <c:v>4.8860000000000001</c:v>
                </c:pt>
                <c:pt idx="21">
                  <c:v>8.1820000000000004</c:v>
                </c:pt>
                <c:pt idx="22">
                  <c:v>16.646000000000001</c:v>
                </c:pt>
                <c:pt idx="23">
                  <c:v>11.391</c:v>
                </c:pt>
                <c:pt idx="24">
                  <c:v>-1.62</c:v>
                </c:pt>
                <c:pt idx="25">
                  <c:v>-13.358416399012553</c:v>
                </c:pt>
                <c:pt idx="26">
                  <c:v>5</c:v>
                </c:pt>
                <c:pt idx="27">
                  <c:v>7</c:v>
                </c:pt>
                <c:pt idx="2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81-4EAB-BC78-80F1F6F56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9196288"/>
        <c:axId val="609189728"/>
      </c:barChart>
      <c:lineChart>
        <c:grouping val="standard"/>
        <c:varyColors val="0"/>
        <c:ser>
          <c:idx val="0"/>
          <c:order val="0"/>
          <c:tx>
            <c:strRef>
              <c:f>Saldo!$B$3</c:f>
              <c:strCache>
                <c:ptCount val="1"/>
                <c:pt idx="0">
                  <c:v>Sektor vládních institucí</c:v>
                </c:pt>
              </c:strCache>
            </c:strRef>
          </c:tx>
          <c:spPr>
            <a:ln w="3175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Saldo!$E$1:$AG$1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PRE 2022</c:v>
                </c:pt>
                <c:pt idx="27">
                  <c:v>2023</c:v>
                </c:pt>
                <c:pt idx="28">
                  <c:v>PRE 2024</c:v>
                </c:pt>
              </c:strCache>
            </c:strRef>
          </c:cat>
          <c:val>
            <c:numRef>
              <c:f>Saldo!$E$3:$AG$3</c:f>
              <c:numCache>
                <c:formatCode>0.0</c:formatCode>
                <c:ptCount val="29"/>
                <c:pt idx="0">
                  <c:v>-54.966999999999999</c:v>
                </c:pt>
                <c:pt idx="1">
                  <c:v>-62.578000000000003</c:v>
                </c:pt>
                <c:pt idx="2">
                  <c:v>-89.997</c:v>
                </c:pt>
                <c:pt idx="3">
                  <c:v>-70.477000000000004</c:v>
                </c:pt>
                <c:pt idx="4">
                  <c:v>-85.325000000000003</c:v>
                </c:pt>
                <c:pt idx="5">
                  <c:v>-148.54599999999999</c:v>
                </c:pt>
                <c:pt idx="6">
                  <c:v>-170.91399999999999</c:v>
                </c:pt>
                <c:pt idx="7">
                  <c:v>-193.63300000000001</c:v>
                </c:pt>
                <c:pt idx="8">
                  <c:v>-72.962999999999994</c:v>
                </c:pt>
                <c:pt idx="9">
                  <c:v>-99.441000000000003</c:v>
                </c:pt>
                <c:pt idx="10">
                  <c:v>-75.918999999999997</c:v>
                </c:pt>
                <c:pt idx="11">
                  <c:v>-24.888000000000002</c:v>
                </c:pt>
                <c:pt idx="12">
                  <c:v>-79.41</c:v>
                </c:pt>
                <c:pt idx="13">
                  <c:v>-213.982</c:v>
                </c:pt>
                <c:pt idx="14">
                  <c:v>-165.78399999999999</c:v>
                </c:pt>
                <c:pt idx="15">
                  <c:v>-109.697</c:v>
                </c:pt>
                <c:pt idx="16">
                  <c:v>-159.34899999999999</c:v>
                </c:pt>
                <c:pt idx="17">
                  <c:v>-53.189</c:v>
                </c:pt>
                <c:pt idx="18">
                  <c:v>-90.195999999999998</c:v>
                </c:pt>
                <c:pt idx="19">
                  <c:v>-29.779</c:v>
                </c:pt>
                <c:pt idx="20">
                  <c:v>34.143000000000001</c:v>
                </c:pt>
                <c:pt idx="21">
                  <c:v>76.733000000000004</c:v>
                </c:pt>
                <c:pt idx="22">
                  <c:v>49.387999999999998</c:v>
                </c:pt>
                <c:pt idx="23">
                  <c:v>17.859000000000002</c:v>
                </c:pt>
                <c:pt idx="24">
                  <c:v>-347.95100000000002</c:v>
                </c:pt>
                <c:pt idx="25">
                  <c:v>-467.53811057886759</c:v>
                </c:pt>
                <c:pt idx="26">
                  <c:v>-321.78418163204333</c:v>
                </c:pt>
                <c:pt idx="27">
                  <c:v>-300.86192763869167</c:v>
                </c:pt>
                <c:pt idx="28">
                  <c:v>-285.98208579735365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81-4EAB-BC78-80F1F6F56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196288"/>
        <c:axId val="609189728"/>
      </c:lineChart>
      <c:catAx>
        <c:axId val="60919628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cs-CZ"/>
          </a:p>
        </c:txPr>
        <c:crossAx val="609189728"/>
        <c:crosses val="autoZero"/>
        <c:auto val="1"/>
        <c:lblAlgn val="ctr"/>
        <c:lblOffset val="100"/>
        <c:tickLblSkip val="2"/>
        <c:noMultiLvlLbl val="0"/>
      </c:catAx>
      <c:valAx>
        <c:axId val="609189728"/>
        <c:scaling>
          <c:orientation val="minMax"/>
          <c:max val="100"/>
          <c:min val="-500"/>
        </c:scaling>
        <c:delete val="0"/>
        <c:axPos val="l"/>
        <c:majorGridlines>
          <c:spPr>
            <a:ln w="317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 w="3175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pPr>
            <a:endParaRPr lang="cs-CZ"/>
          </a:p>
        </c:txPr>
        <c:crossAx val="609196288"/>
        <c:crosses val="autoZero"/>
        <c:crossBetween val="between"/>
        <c:majorUnit val="100"/>
      </c:valAx>
      <c:spPr>
        <a:solidFill>
          <a:srgbClr val="FFFFFF"/>
        </a:solidFill>
        <a:ln w="3175">
          <a:solidFill>
            <a:srgbClr val="D9D9D9"/>
          </a:solidFill>
        </a:ln>
        <a:effectLst/>
      </c:spPr>
    </c:plotArea>
    <c:legend>
      <c:legendPos val="b"/>
      <c:layout>
        <c:manualLayout>
          <c:xMode val="edge"/>
          <c:yMode val="edge"/>
          <c:x val="7.6856894810646503E-2"/>
          <c:y val="0.48035678938529131"/>
          <c:w val="0.25562698577785398"/>
          <c:h val="0.33493817813756926"/>
        </c:manualLayout>
      </c:layout>
      <c:overlay val="0"/>
      <c:spPr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600">
          <a:solidFill>
            <a:schemeClr val="tx1"/>
          </a:solidFill>
          <a:latin typeface="+mn-lt"/>
          <a:ea typeface="Calibri"/>
          <a:cs typeface="Calibri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Obce!$B$20</c:f>
              <c:strCache>
                <c:ptCount val="1"/>
                <c:pt idx="0">
                  <c:v>Saldo obcí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cat>
            <c:strRef>
              <c:f>Obce!$C$19:$W$19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OS 2021</c:v>
                </c:pt>
              </c:strCache>
            </c:strRef>
          </c:cat>
          <c:val>
            <c:numRef>
              <c:f>Obce!$C$20:$W$20</c:f>
              <c:numCache>
                <c:formatCode>General</c:formatCode>
                <c:ptCount val="21"/>
                <c:pt idx="0">
                  <c:v>-11.273389999999978</c:v>
                </c:pt>
                <c:pt idx="1">
                  <c:v>-6.1619499999999903</c:v>
                </c:pt>
                <c:pt idx="2">
                  <c:v>-4.5825600000000009</c:v>
                </c:pt>
                <c:pt idx="3">
                  <c:v>-9.7474500000000148</c:v>
                </c:pt>
                <c:pt idx="4">
                  <c:v>6.9529299999999523</c:v>
                </c:pt>
                <c:pt idx="5">
                  <c:v>-1.1884599999999921</c:v>
                </c:pt>
                <c:pt idx="6">
                  <c:v>8.6758700000000033</c:v>
                </c:pt>
                <c:pt idx="7">
                  <c:v>15.634599999999978</c:v>
                </c:pt>
                <c:pt idx="8">
                  <c:v>-18.12</c:v>
                </c:pt>
                <c:pt idx="9">
                  <c:v>-3.4</c:v>
                </c:pt>
                <c:pt idx="10">
                  <c:v>-1.19</c:v>
                </c:pt>
                <c:pt idx="11">
                  <c:v>6</c:v>
                </c:pt>
                <c:pt idx="12">
                  <c:v>17.510000000000002</c:v>
                </c:pt>
                <c:pt idx="13">
                  <c:v>8.9600000000000009</c:v>
                </c:pt>
                <c:pt idx="14">
                  <c:v>21.84</c:v>
                </c:pt>
                <c:pt idx="15">
                  <c:v>39.700000000000003</c:v>
                </c:pt>
                <c:pt idx="16">
                  <c:v>21.43</c:v>
                </c:pt>
                <c:pt idx="17">
                  <c:v>8.27</c:v>
                </c:pt>
                <c:pt idx="18">
                  <c:v>25.529227545000001</c:v>
                </c:pt>
                <c:pt idx="19">
                  <c:v>19.036931970000001</c:v>
                </c:pt>
                <c:pt idx="20">
                  <c:v>19.100000000000001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A2-4EF5-8B36-C25B419442E8}"/>
            </c:ext>
          </c:extLst>
        </c:ser>
        <c:ser>
          <c:idx val="1"/>
          <c:order val="1"/>
          <c:tx>
            <c:strRef>
              <c:f>Obce!$B$21</c:f>
              <c:strCache>
                <c:ptCount val="1"/>
                <c:pt idx="0">
                  <c:v>Saldo krajů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x"/>
            <c:size val="5"/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/>
            </c:spPr>
          </c:marker>
          <c:cat>
            <c:strRef>
              <c:f>Obce!$C$19:$W$19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OS 2021</c:v>
                </c:pt>
              </c:strCache>
            </c:strRef>
          </c:cat>
          <c:val>
            <c:numRef>
              <c:f>Obce!$C$21:$W$21</c:f>
              <c:numCache>
                <c:formatCode>General</c:formatCode>
                <c:ptCount val="21"/>
                <c:pt idx="0">
                  <c:v>7.2489999999998389E-2</c:v>
                </c:pt>
                <c:pt idx="1">
                  <c:v>1.8239700000000028</c:v>
                </c:pt>
                <c:pt idx="2">
                  <c:v>1.4904899999999941</c:v>
                </c:pt>
                <c:pt idx="3">
                  <c:v>0.82707999999999515</c:v>
                </c:pt>
                <c:pt idx="4">
                  <c:v>0.9038800000000009</c:v>
                </c:pt>
                <c:pt idx="5">
                  <c:v>-2.2702000000000027</c:v>
                </c:pt>
                <c:pt idx="6">
                  <c:v>1.1031599999999884</c:v>
                </c:pt>
                <c:pt idx="7">
                  <c:v>-1.311460000000011</c:v>
                </c:pt>
                <c:pt idx="8">
                  <c:v>-7.77</c:v>
                </c:pt>
                <c:pt idx="9">
                  <c:v>1.89</c:v>
                </c:pt>
                <c:pt idx="10">
                  <c:v>-1.5</c:v>
                </c:pt>
                <c:pt idx="11">
                  <c:v>-4.21</c:v>
                </c:pt>
                <c:pt idx="12">
                  <c:v>-0.04</c:v>
                </c:pt>
                <c:pt idx="13">
                  <c:v>2.57</c:v>
                </c:pt>
                <c:pt idx="14">
                  <c:v>-0.4</c:v>
                </c:pt>
                <c:pt idx="15">
                  <c:v>12.72</c:v>
                </c:pt>
                <c:pt idx="16">
                  <c:v>9.09</c:v>
                </c:pt>
                <c:pt idx="17">
                  <c:v>0.08</c:v>
                </c:pt>
                <c:pt idx="18">
                  <c:v>5.8302257150000001</c:v>
                </c:pt>
                <c:pt idx="19">
                  <c:v>-5.0333790699999996</c:v>
                </c:pt>
                <c:pt idx="20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A2-4EF5-8B36-C25B41944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373608"/>
        <c:axId val="517377544"/>
      </c:lineChart>
      <c:catAx>
        <c:axId val="51737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7377544"/>
        <c:crosses val="autoZero"/>
        <c:auto val="1"/>
        <c:lblAlgn val="ctr"/>
        <c:lblOffset val="100"/>
        <c:noMultiLvlLbl val="0"/>
      </c:catAx>
      <c:valAx>
        <c:axId val="51737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737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93331811784397E-2"/>
          <c:y val="4.5999999999999999E-2"/>
          <c:w val="0.92781391456502715"/>
          <c:h val="0.741184576192681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stav na BÚ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září 2021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111</c:v>
                </c:pt>
                <c:pt idx="1">
                  <c:v>122.1</c:v>
                </c:pt>
                <c:pt idx="2">
                  <c:v>129.80000000000001</c:v>
                </c:pt>
                <c:pt idx="3">
                  <c:v>173.5</c:v>
                </c:pt>
                <c:pt idx="4">
                  <c:v>201.4</c:v>
                </c:pt>
                <c:pt idx="5">
                  <c:v>210</c:v>
                </c:pt>
                <c:pt idx="6">
                  <c:v>243.7</c:v>
                </c:pt>
                <c:pt idx="7">
                  <c:v>265.60000000000002</c:v>
                </c:pt>
                <c:pt idx="8" formatCode="#,##0.00">
                  <c:v>313.10000000000002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2-49B2-8FC4-986BA4A3D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0581496"/>
        <c:axId val="430583136"/>
      </c:barChart>
      <c:lineChart>
        <c:grouping val="standard"/>
        <c:varyColors val="0"/>
        <c:ser>
          <c:idx val="2"/>
          <c:order val="1"/>
          <c:tx>
            <c:strRef>
              <c:f>List1!$C$1</c:f>
              <c:strCache>
                <c:ptCount val="1"/>
                <c:pt idx="0">
                  <c:v>dluh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září 2021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92.2</c:v>
                </c:pt>
                <c:pt idx="1">
                  <c:v>88.9</c:v>
                </c:pt>
                <c:pt idx="2">
                  <c:v>86.9</c:v>
                </c:pt>
                <c:pt idx="3">
                  <c:v>71.900000000000006</c:v>
                </c:pt>
                <c:pt idx="4">
                  <c:v>69</c:v>
                </c:pt>
                <c:pt idx="5">
                  <c:v>68.599999999999994</c:v>
                </c:pt>
                <c:pt idx="6">
                  <c:v>70</c:v>
                </c:pt>
                <c:pt idx="7">
                  <c:v>71.099999999999994</c:v>
                </c:pt>
                <c:pt idx="8">
                  <c:v>67.709999999999994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12-49B2-8FC4-986BA4A3D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581496"/>
        <c:axId val="430583136"/>
      </c:lineChart>
      <c:dateAx>
        <c:axId val="43058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0583136"/>
        <c:crosses val="autoZero"/>
        <c:auto val="0"/>
        <c:lblOffset val="100"/>
        <c:baseTimeUnit val="days"/>
      </c:dateAx>
      <c:valAx>
        <c:axId val="43058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0581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236924188824222E-2"/>
          <c:y val="3.2352941176470591E-2"/>
          <c:w val="0.9544394043135912"/>
          <c:h val="0.8680143584993051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'Obce a Praha - struktura P a V'!$AI$5</c:f>
              <c:strCache>
                <c:ptCount val="1"/>
                <c:pt idx="0">
                  <c:v>Daňové příjmy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'Obce a Praha - struktura P a V'!$AJ$3:$AQ$3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OS 2021</c:v>
                </c:pt>
              </c:strCache>
            </c:strRef>
          </c:cat>
          <c:val>
            <c:numRef>
              <c:f>'Obce a Praha - struktura P a V'!$AJ$5:$AQ$5</c:f>
              <c:numCache>
                <c:formatCode>General</c:formatCode>
                <c:ptCount val="8"/>
                <c:pt idx="0">
                  <c:v>8.3614200000000132</c:v>
                </c:pt>
                <c:pt idx="1">
                  <c:v>5.3063900000000137</c:v>
                </c:pt>
                <c:pt idx="2">
                  <c:v>15.356879999999975</c:v>
                </c:pt>
                <c:pt idx="3">
                  <c:v>15.565270000000019</c:v>
                </c:pt>
                <c:pt idx="4">
                  <c:v>19.90426999999999</c:v>
                </c:pt>
                <c:pt idx="5">
                  <c:v>18.978760000000037</c:v>
                </c:pt>
                <c:pt idx="6">
                  <c:v>-14.346830000000075</c:v>
                </c:pt>
                <c:pt idx="7" formatCode="0.00">
                  <c:v>14.047980000000052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36-4597-B252-E2A272EE5903}"/>
            </c:ext>
          </c:extLst>
        </c:ser>
        <c:ser>
          <c:idx val="2"/>
          <c:order val="2"/>
          <c:tx>
            <c:strRef>
              <c:f>'Obce a Praha - struktura P a V'!$AI$6</c:f>
              <c:strCache>
                <c:ptCount val="1"/>
                <c:pt idx="0">
                  <c:v>Ostatní příjmy</c:v>
                </c:pt>
              </c:strCache>
            </c:strRef>
          </c:tx>
          <c:spPr>
            <a:solidFill>
              <a:srgbClr val="F07546"/>
            </a:solidFill>
            <a:ln>
              <a:noFill/>
            </a:ln>
            <a:effectLst/>
          </c:spPr>
          <c:invertIfNegative val="0"/>
          <c:cat>
            <c:strRef>
              <c:f>'Obce a Praha - struktura P a V'!$AJ$3:$AQ$3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OS 2021</c:v>
                </c:pt>
              </c:strCache>
            </c:strRef>
          </c:cat>
          <c:val>
            <c:numRef>
              <c:f>'Obce a Praha - struktura P a V'!$AJ$6:$AQ$6</c:f>
              <c:numCache>
                <c:formatCode>General</c:formatCode>
                <c:ptCount val="8"/>
                <c:pt idx="0">
                  <c:v>2.7524299999999968</c:v>
                </c:pt>
                <c:pt idx="1">
                  <c:v>-2.4229099999999928</c:v>
                </c:pt>
                <c:pt idx="2">
                  <c:v>2.1629899999999935</c:v>
                </c:pt>
                <c:pt idx="3">
                  <c:v>-2.4118800000000009</c:v>
                </c:pt>
                <c:pt idx="4">
                  <c:v>3.8798399999999975</c:v>
                </c:pt>
                <c:pt idx="5">
                  <c:v>1.3084900000000035</c:v>
                </c:pt>
                <c:pt idx="6">
                  <c:v>2.1278899999999994</c:v>
                </c:pt>
                <c:pt idx="7" formatCode="0.00">
                  <c:v>3.857990000000008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36-4597-B252-E2A272EE5903}"/>
            </c:ext>
          </c:extLst>
        </c:ser>
        <c:ser>
          <c:idx val="3"/>
          <c:order val="3"/>
          <c:tx>
            <c:strRef>
              <c:f>'Obce a Praha - struktura P a V'!$AI$7</c:f>
              <c:strCache>
                <c:ptCount val="1"/>
                <c:pt idx="0">
                  <c:v>Transfery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'Obce a Praha - struktura P a V'!$AJ$3:$AQ$3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OS 2021</c:v>
                </c:pt>
              </c:strCache>
            </c:strRef>
          </c:cat>
          <c:val>
            <c:numRef>
              <c:f>'Obce a Praha - struktura P a V'!$AJ$7:$AQ$7</c:f>
              <c:numCache>
                <c:formatCode>General</c:formatCode>
                <c:ptCount val="8"/>
                <c:pt idx="0">
                  <c:v>5.6226299999999974</c:v>
                </c:pt>
                <c:pt idx="1">
                  <c:v>3.6530600000000049</c:v>
                </c:pt>
                <c:pt idx="2">
                  <c:v>-18.017700000000005</c:v>
                </c:pt>
                <c:pt idx="3">
                  <c:v>2.1389499999999972</c:v>
                </c:pt>
                <c:pt idx="4">
                  <c:v>12.833220000000001</c:v>
                </c:pt>
                <c:pt idx="5">
                  <c:v>9.3154599999999999</c:v>
                </c:pt>
                <c:pt idx="6">
                  <c:v>20.735800000000005</c:v>
                </c:pt>
                <c:pt idx="7" formatCode="0.00">
                  <c:v>-4.3861100000000022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36-4597-B252-E2A272EE5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1795664"/>
        <c:axId val="531806488"/>
      </c:barChart>
      <c:lineChart>
        <c:grouping val="standard"/>
        <c:varyColors val="0"/>
        <c:ser>
          <c:idx val="0"/>
          <c:order val="0"/>
          <c:tx>
            <c:strRef>
              <c:f>'Obce a Praha - struktura P a V'!$AI$4</c:f>
              <c:strCache>
                <c:ptCount val="1"/>
                <c:pt idx="0">
                  <c:v>Příjmy celkem</c:v>
                </c:pt>
              </c:strCache>
            </c:strRef>
          </c:tx>
          <c:spPr>
            <a:ln w="349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2469854311689345E-2"/>
                  <c:y val="-9.3426354793886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C36-4597-B252-E2A272EE5903}"/>
                </c:ext>
              </c:extLst>
            </c:dLbl>
            <c:dLbl>
              <c:idx val="2"/>
              <c:layout>
                <c:manualLayout>
                  <c:x val="-2.5428791509756975E-2"/>
                  <c:y val="0.2609855257063456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572463768115939E-2"/>
                      <c:h val="4.56764705882352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C36-4597-B252-E2A272EE5903}"/>
                </c:ext>
              </c:extLst>
            </c:dLbl>
            <c:dLbl>
              <c:idx val="3"/>
              <c:layout>
                <c:manualLayout>
                  <c:x val="-2.8574879227053141E-2"/>
                  <c:y val="-0.119896943029180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C36-4597-B252-E2A272EE5903}"/>
                </c:ext>
              </c:extLst>
            </c:dLbl>
            <c:dLbl>
              <c:idx val="6"/>
              <c:layout>
                <c:manualLayout>
                  <c:x val="-2.1262124843090265E-2"/>
                  <c:y val="-0.219896943029180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C36-4597-B252-E2A272EE5903}"/>
                </c:ext>
              </c:extLst>
            </c:dLbl>
            <c:dLbl>
              <c:idx val="7"/>
              <c:layout>
                <c:manualLayout>
                  <c:x val="-2.6159420289855073E-2"/>
                  <c:y val="-0.108132237146827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C36-4597-B252-E2A272EE590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'Obce a Praha - struktura P a V'!$AJ$3:$AQ$3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OS 2021</c:v>
                </c:pt>
              </c:strCache>
            </c:strRef>
          </c:cat>
          <c:val>
            <c:numRef>
              <c:f>'Obce a Praha - struktura P a V'!$AJ$4:$AQ$4</c:f>
              <c:numCache>
                <c:formatCode>General</c:formatCode>
                <c:ptCount val="8"/>
                <c:pt idx="0">
                  <c:v>16.736480000000011</c:v>
                </c:pt>
                <c:pt idx="1">
                  <c:v>6.5365400000000369</c:v>
                </c:pt>
                <c:pt idx="2">
                  <c:v>-0.49783000000007449</c:v>
                </c:pt>
                <c:pt idx="3">
                  <c:v>15.292340000000026</c:v>
                </c:pt>
                <c:pt idx="4">
                  <c:v>36.61732999999996</c:v>
                </c:pt>
                <c:pt idx="5">
                  <c:v>29.60271000000008</c:v>
                </c:pt>
                <c:pt idx="6">
                  <c:v>8.5168599999999284</c:v>
                </c:pt>
                <c:pt idx="7" formatCode="0.00">
                  <c:v>13.519860000000051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36-4597-B252-E2A272EE5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795664"/>
        <c:axId val="531806488"/>
      </c:lineChart>
      <c:catAx>
        <c:axId val="53179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806488"/>
        <c:crosses val="autoZero"/>
        <c:auto val="1"/>
        <c:lblAlgn val="ctr"/>
        <c:lblOffset val="200"/>
        <c:noMultiLvlLbl val="0"/>
      </c:catAx>
      <c:valAx>
        <c:axId val="53180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79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'sr i sk pod sebou'!$J$58</c:f>
              <c:strCache>
                <c:ptCount val="1"/>
                <c:pt idx="0">
                  <c:v>Saldo SR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7270531400966184E-2"/>
                  <c:y val="-0.113538911782743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917874396135265E-2"/>
                      <c:h val="5.49042941220774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DA8-4771-AA8A-927F8550CE6C}"/>
                </c:ext>
              </c:extLst>
            </c:dLbl>
            <c:dLbl>
              <c:idx val="9"/>
              <c:layout>
                <c:manualLayout>
                  <c:x val="-3.3222117615732814E-2"/>
                  <c:y val="-0.119004744945718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15930476471116E-2"/>
                      <c:h val="6.03701272850518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A8-4771-AA8A-927F8550CE6C}"/>
                </c:ext>
              </c:extLst>
            </c:dLbl>
            <c:dLbl>
              <c:idx val="14"/>
              <c:layout>
                <c:manualLayout>
                  <c:x val="-3.5063429571303588E-2"/>
                  <c:y val="-9.9874328875308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DA8-4771-AA8A-927F8550CE6C}"/>
                </c:ext>
              </c:extLst>
            </c:dLbl>
            <c:dLbl>
              <c:idx val="19"/>
              <c:layout>
                <c:manualLayout>
                  <c:x val="-6.7391304347827856E-3"/>
                  <c:y val="-8.7576204258615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917874396135265E-2"/>
                      <c:h val="6.3103043866538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DA8-4771-AA8A-927F8550CE6C}"/>
                </c:ext>
              </c:extLst>
            </c:dLbl>
            <c:dLbl>
              <c:idx val="20"/>
              <c:layout>
                <c:manualLayout>
                  <c:x val="-3.210144927536232E-2"/>
                  <c:y val="-0.102607245456795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DA8-4771-AA8A-927F8550C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'sr i sk pod sebou'!$K$57:$AF$57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SR 2021</c:v>
                </c:pt>
                <c:pt idx="21">
                  <c:v> SR 2022</c:v>
                </c:pt>
              </c:strCache>
            </c:strRef>
          </c:cat>
          <c:val>
            <c:numRef>
              <c:f>'sr i sk pod sebou'!$K$58:$AF$58</c:f>
              <c:numCache>
                <c:formatCode>0.0</c:formatCode>
                <c:ptCount val="22"/>
                <c:pt idx="0">
                  <c:v>-67.704686190000004</c:v>
                </c:pt>
                <c:pt idx="1">
                  <c:v>-45.715629059999969</c:v>
                </c:pt>
                <c:pt idx="2">
                  <c:v>-109.05333917999997</c:v>
                </c:pt>
                <c:pt idx="3">
                  <c:v>-93.684230579999962</c:v>
                </c:pt>
                <c:pt idx="4">
                  <c:v>-56.337857569999983</c:v>
                </c:pt>
                <c:pt idx="5">
                  <c:v>-97.580285539999977</c:v>
                </c:pt>
                <c:pt idx="6">
                  <c:v>-66.391659780000509</c:v>
                </c:pt>
                <c:pt idx="7">
                  <c:v>-20.00261334999982</c:v>
                </c:pt>
                <c:pt idx="8">
                  <c:v>-192.39437211000029</c:v>
                </c:pt>
                <c:pt idx="9">
                  <c:v>-156.41638845</c:v>
                </c:pt>
                <c:pt idx="10">
                  <c:v>-142.77083154277989</c:v>
                </c:pt>
                <c:pt idx="11">
                  <c:v>-100.99980809212002</c:v>
                </c:pt>
                <c:pt idx="12">
                  <c:v>-81.264426905180017</c:v>
                </c:pt>
                <c:pt idx="13">
                  <c:v>-77.782245253919882</c:v>
                </c:pt>
                <c:pt idx="14">
                  <c:v>-62.804243282200105</c:v>
                </c:pt>
                <c:pt idx="15">
                  <c:v>61.774041352330187</c:v>
                </c:pt>
                <c:pt idx="16">
                  <c:v>-6.1512739194399728</c:v>
                </c:pt>
                <c:pt idx="17">
                  <c:v>2.9436287357800666</c:v>
                </c:pt>
                <c:pt idx="18">
                  <c:v>-28.515737355079864</c:v>
                </c:pt>
                <c:pt idx="19">
                  <c:v>-367.40000000000009</c:v>
                </c:pt>
                <c:pt idx="20">
                  <c:v>-500</c:v>
                </c:pt>
                <c:pt idx="21">
                  <c:v>-376.60000000000014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A8-4771-AA8A-927F8550CE6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6275160"/>
        <c:axId val="316271880"/>
      </c:lineChart>
      <c:catAx>
        <c:axId val="31627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6271880"/>
        <c:crosses val="autoZero"/>
        <c:auto val="1"/>
        <c:lblAlgn val="ctr"/>
        <c:lblOffset val="100"/>
        <c:noMultiLvlLbl val="0"/>
      </c:catAx>
      <c:valAx>
        <c:axId val="31627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627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03018372703411E-2"/>
          <c:y val="8.3568664086480712E-2"/>
          <c:w val="0.86416141732283469"/>
          <c:h val="0.70699052448952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numFmt formatCode="#,##0.0_ ;[Red]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'[Sešit1.xlsx]obrazek 3 DP-Obce'!$A$21:$A$30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PRE 2021</c:v>
                </c:pt>
                <c:pt idx="9">
                  <c:v>PRE 2022</c:v>
                </c:pt>
              </c:strCache>
            </c:strRef>
          </c:cat>
          <c:val>
            <c:numRef>
              <c:f>'[Sešit1.xlsx]obrazek 3 DP-Obce'!$C$21:$C$30</c:f>
              <c:numCache>
                <c:formatCode>#\ ##0.0</c:formatCode>
                <c:ptCount val="10"/>
                <c:pt idx="0">
                  <c:v>161.69999999999999</c:v>
                </c:pt>
                <c:pt idx="1">
                  <c:v>170.1</c:v>
                </c:pt>
                <c:pt idx="2">
                  <c:v>175.4</c:v>
                </c:pt>
                <c:pt idx="3">
                  <c:v>190.8</c:v>
                </c:pt>
                <c:pt idx="4">
                  <c:v>206.3</c:v>
                </c:pt>
                <c:pt idx="5">
                  <c:v>226.2</c:v>
                </c:pt>
                <c:pt idx="6">
                  <c:v>245.2</c:v>
                </c:pt>
                <c:pt idx="7">
                  <c:v>230.8</c:v>
                </c:pt>
                <c:pt idx="8">
                  <c:v>244.9</c:v>
                </c:pt>
                <c:pt idx="9">
                  <c:v>251.2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D-43DC-AAB4-5435DFA11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6216192"/>
        <c:axId val="36419072"/>
      </c:barChart>
      <c:catAx>
        <c:axId val="3621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419072"/>
        <c:crossesAt val="0"/>
        <c:auto val="1"/>
        <c:lblAlgn val="ctr"/>
        <c:lblOffset val="100"/>
        <c:noMultiLvlLbl val="1"/>
      </c:catAx>
      <c:valAx>
        <c:axId val="36419072"/>
        <c:scaling>
          <c:orientation val="minMax"/>
          <c:max val="28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216192"/>
        <c:crosses val="autoZero"/>
        <c:crossBetween val="between"/>
        <c:majorUnit val="20"/>
        <c:minorUnit val="20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cs-CZ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56-4226-8025-2B6170322C8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56-4226-8025-2B6170322C8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56-4226-8025-2B6170322C82}"/>
              </c:ext>
            </c:extLst>
          </c:dPt>
          <c:cat>
            <c:strRef>
              <c:f>List1!$A$2:$A$4</c:f>
              <c:strCache>
                <c:ptCount val="3"/>
                <c:pt idx="0">
                  <c:v>kraje</c:v>
                </c:pt>
                <c:pt idx="1">
                  <c:v>obce</c:v>
                </c:pt>
                <c:pt idx="2">
                  <c:v>stát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9.7799999999999994</c:v>
                </c:pt>
                <c:pt idx="1">
                  <c:v>25.84</c:v>
                </c:pt>
                <c:pt idx="2">
                  <c:v>64.38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56-4226-8025-2B6170322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323393496517781E-2"/>
          <c:y val="4.0515653775322284E-2"/>
          <c:w val="0.92439356974651299"/>
          <c:h val="0.87403952958918807"/>
        </c:manualLayout>
      </c:layout>
      <c:barChart>
        <c:barDir val="col"/>
        <c:grouping val="stacked"/>
        <c:varyColors val="0"/>
        <c:ser>
          <c:idx val="2"/>
          <c:order val="0"/>
          <c:tx>
            <c:v>Ostatní vlivy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'[2021-08 Podklad pro pM Mezirocni zmena DP obci.xlsx]Prijmy obcí'!$B$1:$N$1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PRE 2021</c:v>
                </c:pt>
                <c:pt idx="12">
                  <c:v>PRE 2022</c:v>
                </c:pt>
              </c:strCache>
            </c:strRef>
          </c:cat>
          <c:val>
            <c:numRef>
              <c:f>'[2021-08 Podklad pro pM Mezirocni zmena DP obci.xlsx]Prijmy obcí'!$E$5:$N$5</c:f>
              <c:numCache>
                <c:formatCode>#,##0.00</c:formatCode>
                <c:ptCount val="10"/>
                <c:pt idx="0">
                  <c:v>5.1999999999999886</c:v>
                </c:pt>
                <c:pt idx="1">
                  <c:v>8.3600000000000136</c:v>
                </c:pt>
                <c:pt idx="2">
                  <c:v>5.2999999999999829</c:v>
                </c:pt>
                <c:pt idx="3">
                  <c:v>15.360000000000014</c:v>
                </c:pt>
                <c:pt idx="4">
                  <c:v>13.469999999999994</c:v>
                </c:pt>
                <c:pt idx="5">
                  <c:v>10.800000000000006</c:v>
                </c:pt>
                <c:pt idx="6">
                  <c:v>18.97999999999999</c:v>
                </c:pt>
                <c:pt idx="7">
                  <c:v>-14.299999999999983</c:v>
                </c:pt>
                <c:pt idx="8">
                  <c:v>-4.8000000000000007</c:v>
                </c:pt>
                <c:pt idx="9">
                  <c:v>6.2999999999999829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9-460A-9924-B0CC4EBF5B69}"/>
            </c:ext>
          </c:extLst>
        </c:ser>
        <c:ser>
          <c:idx val="1"/>
          <c:order val="1"/>
          <c:tx>
            <c:v>Změna RUD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'[2021-08 Podklad pro pM Mezirocni zmena DP obci.xlsx]Prijmy obcí'!$B$1:$N$1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PRE 2021</c:v>
                </c:pt>
                <c:pt idx="12">
                  <c:v>PRE 2022</c:v>
                </c:pt>
              </c:strCache>
            </c:strRef>
          </c:cat>
          <c:val>
            <c:numRef>
              <c:f>'[2021-08 Podklad pro pM Mezirocni zmena DP obci.xlsx]Prijmy obcí'!$E$4:$N$4</c:f>
              <c:numCache>
                <c:formatCode>General</c:formatCode>
                <c:ptCount val="10"/>
                <c:pt idx="0" formatCode="#,##0.00">
                  <c:v>11</c:v>
                </c:pt>
                <c:pt idx="4" formatCode="#,##0.00">
                  <c:v>2.1</c:v>
                </c:pt>
                <c:pt idx="5" formatCode="#,##0.00">
                  <c:v>9.1</c:v>
                </c:pt>
                <c:pt idx="8" formatCode="#,##0.0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19-460A-9924-B0CC4EBF5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39520"/>
        <c:axId val="4541056"/>
      </c:barChart>
      <c:lineChart>
        <c:grouping val="standard"/>
        <c:varyColors val="0"/>
        <c:ser>
          <c:idx val="0"/>
          <c:order val="2"/>
          <c:tx>
            <c:v>Daňové příjmy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3.272946859903373E-2"/>
                  <c:y val="3.835294117647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EC8-4136-A2A4-79BF3C58CB8A}"/>
                </c:ext>
              </c:extLst>
            </c:dLbl>
            <c:numFmt formatCode="#,##0.00_ ;[Red]\-#,##0.0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'[2021-08 Podklad pro pM Mezirocni zmena DP obci.xlsx]Prijmy obcí'!$E$1:$N$1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PRE 2021</c:v>
                </c:pt>
                <c:pt idx="9">
                  <c:v>PRE 2022</c:v>
                </c:pt>
              </c:strCache>
            </c:strRef>
          </c:cat>
          <c:val>
            <c:numRef>
              <c:f>'[2021-08 Podklad pro pM Mezirocni zmena DP obci.xlsx]Prijmy obcí'!$E$3:$N$3</c:f>
              <c:numCache>
                <c:formatCode>#,##0.00</c:formatCode>
                <c:ptCount val="10"/>
                <c:pt idx="0">
                  <c:v>16.199999999999989</c:v>
                </c:pt>
                <c:pt idx="1">
                  <c:v>8.3600000000000136</c:v>
                </c:pt>
                <c:pt idx="2">
                  <c:v>5.2999999999999829</c:v>
                </c:pt>
                <c:pt idx="3">
                  <c:v>15.360000000000014</c:v>
                </c:pt>
                <c:pt idx="4">
                  <c:v>15.569999999999993</c:v>
                </c:pt>
                <c:pt idx="5">
                  <c:v>19.900000000000006</c:v>
                </c:pt>
                <c:pt idx="6">
                  <c:v>18.97999999999999</c:v>
                </c:pt>
                <c:pt idx="7">
                  <c:v>-14.299999999999983</c:v>
                </c:pt>
                <c:pt idx="8">
                  <c:v>14</c:v>
                </c:pt>
                <c:pt idx="9">
                  <c:v>6.2999999999999829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19-460A-9924-B0CC4EBF5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9520"/>
        <c:axId val="4541056"/>
      </c:lineChart>
      <c:catAx>
        <c:axId val="453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1056"/>
        <c:crosses val="autoZero"/>
        <c:auto val="1"/>
        <c:lblAlgn val="ctr"/>
        <c:lblOffset val="100"/>
        <c:noMultiLvlLbl val="0"/>
      </c:catAx>
      <c:valAx>
        <c:axId val="454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3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9178743961352656E-2"/>
          <c:y val="0.63374310576449222"/>
          <c:w val="0.18314637300772185"/>
          <c:h val="0.1805476887175497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0.86718</cdr:x>
      <cdr:y>0.38842</cdr:y>
    </cdr:from>
    <cdr:to>
      <cdr:x>0.91237</cdr:x>
      <cdr:y>0.44945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9118968" y="1677182"/>
          <a:ext cx="475129" cy="263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b="1" dirty="0" smtClean="0">
              <a:solidFill>
                <a:srgbClr val="FF0000"/>
              </a:solidFill>
            </a:rPr>
            <a:t>3,7x</a:t>
          </a:r>
          <a:endParaRPr lang="cs-CZ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0.8505</cdr:x>
      <cdr:y>0.2359</cdr:y>
    </cdr:from>
    <cdr:to>
      <cdr:x>0.86147</cdr:x>
      <cdr:y>0.62495</cdr:y>
    </cdr:to>
    <cdr:sp macro="" textlink="">
      <cdr:nvSpPr>
        <cdr:cNvPr id="5" name="Levá složená závorka 4"/>
        <cdr:cNvSpPr/>
      </cdr:nvSpPr>
      <cdr:spPr>
        <a:xfrm xmlns:a="http://schemas.openxmlformats.org/drawingml/2006/main" rot="10800000">
          <a:off x="8943561" y="1018610"/>
          <a:ext cx="115274" cy="1679931"/>
        </a:xfrm>
        <a:prstGeom xmlns:a="http://schemas.openxmlformats.org/drawingml/2006/main" prst="leftBrace">
          <a:avLst>
            <a:gd name="adj1" fmla="val 8333"/>
            <a:gd name="adj2" fmla="val 52355"/>
          </a:avLst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sz="1200"/>
        </a:p>
      </cdr:txBody>
    </cdr:sp>
  </cdr:relSizeAnchor>
  <cdr:relSizeAnchor xmlns:cdr="http://schemas.openxmlformats.org/drawingml/2006/chartDrawing">
    <cdr:from>
      <cdr:x>0.9567</cdr:x>
      <cdr:y>0.12327</cdr:y>
    </cdr:from>
    <cdr:to>
      <cdr:x>0.96405</cdr:x>
      <cdr:y>0.64305</cdr:y>
    </cdr:to>
    <cdr:sp macro="" textlink="">
      <cdr:nvSpPr>
        <cdr:cNvPr id="6" name="Levá složená závorka 5"/>
        <cdr:cNvSpPr/>
      </cdr:nvSpPr>
      <cdr:spPr>
        <a:xfrm xmlns:a="http://schemas.openxmlformats.org/drawingml/2006/main" rot="10800000">
          <a:off x="10060285" y="532273"/>
          <a:ext cx="77324" cy="2244436"/>
        </a:xfrm>
        <a:prstGeom xmlns:a="http://schemas.openxmlformats.org/drawingml/2006/main" prst="leftBrace">
          <a:avLst>
            <a:gd name="adj1" fmla="val 8333"/>
            <a:gd name="adj2" fmla="val 52355"/>
          </a:avLst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sz="1200"/>
        </a:p>
      </cdr:txBody>
    </cdr:sp>
  </cdr:relSizeAnchor>
  <cdr:relSizeAnchor xmlns:cdr="http://schemas.openxmlformats.org/drawingml/2006/chartDrawing">
    <cdr:from>
      <cdr:x>0.64919</cdr:x>
      <cdr:y>0.34288</cdr:y>
    </cdr:from>
    <cdr:to>
      <cdr:x>0.6586</cdr:x>
      <cdr:y>0.62468</cdr:y>
    </cdr:to>
    <cdr:sp macro="" textlink="">
      <cdr:nvSpPr>
        <cdr:cNvPr id="7" name="Levá složená závorka 6"/>
        <cdr:cNvSpPr/>
      </cdr:nvSpPr>
      <cdr:spPr>
        <a:xfrm xmlns:a="http://schemas.openxmlformats.org/drawingml/2006/main" rot="10800000">
          <a:off x="6826624" y="1480576"/>
          <a:ext cx="98974" cy="1216791"/>
        </a:xfrm>
        <a:prstGeom xmlns:a="http://schemas.openxmlformats.org/drawingml/2006/main" prst="leftBrace">
          <a:avLst>
            <a:gd name="adj1" fmla="val 8333"/>
            <a:gd name="adj2" fmla="val 52355"/>
          </a:avLst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sz="12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0.77088</cdr:x>
      <cdr:y>0.08312</cdr:y>
    </cdr:from>
    <cdr:to>
      <cdr:x>0.95112</cdr:x>
      <cdr:y>0.7919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8106266" y="358912"/>
          <a:ext cx="1895331" cy="306051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  <a:alpha val="3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0.79065</cdr:x>
      <cdr:y>0.02723</cdr:y>
    </cdr:from>
    <cdr:to>
      <cdr:x>0.97779</cdr:x>
      <cdr:y>0.89873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8314159" y="117596"/>
          <a:ext cx="1967890" cy="376310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  <a:alpha val="3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0.79248</cdr:x>
      <cdr:y>0.92539</cdr:y>
    </cdr:from>
    <cdr:to>
      <cdr:x>0.88195</cdr:x>
      <cdr:y>0.98467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8333452" y="3995817"/>
          <a:ext cx="940830" cy="2559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b="0" dirty="0"/>
            <a:t>OS 2021</a:t>
          </a:r>
        </a:p>
      </cdr:txBody>
    </cdr:sp>
  </cdr:relSizeAnchor>
  <cdr:relSizeAnchor xmlns:cdr="http://schemas.openxmlformats.org/drawingml/2006/chartDrawing">
    <cdr:from>
      <cdr:x>0.88564</cdr:x>
      <cdr:y>0.92473</cdr:y>
    </cdr:from>
    <cdr:to>
      <cdr:x>1</cdr:x>
      <cdr:y>1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9313036" y="3993003"/>
          <a:ext cx="1202564" cy="324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600" dirty="0"/>
            <a:t>PRE </a:t>
          </a:r>
          <a:r>
            <a:rPr lang="cs-CZ" sz="1600" b="0" dirty="0"/>
            <a:t>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D8D6A-8F55-4BFA-B894-5D8F8AF403BC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08181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249A0-7F22-44CB-85BA-D73A5FF7D47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FD5F7-534F-48DD-BB5D-897B972D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6205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22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146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069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32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9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89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527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800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039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303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5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957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166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76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54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265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021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358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094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337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07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8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23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05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76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804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97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70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80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73210" y="1268628"/>
            <a:ext cx="10305535" cy="4333102"/>
          </a:xfrm>
          <a:prstGeom prst="rect">
            <a:avLst/>
          </a:prstGeom>
        </p:spPr>
        <p:txBody>
          <a:bodyPr lIns="0" anchor="ctr"/>
          <a:lstStyle>
            <a:lvl1pPr algn="l">
              <a:defRPr sz="48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73210" y="6025275"/>
            <a:ext cx="1967155" cy="230660"/>
          </a:xfrm>
          <a:prstGeom prst="rect">
            <a:avLst/>
          </a:prstGeom>
        </p:spPr>
        <p:txBody>
          <a:bodyPr lIns="18000"/>
          <a:lstStyle>
            <a:lvl1pPr algn="l">
              <a:defRPr sz="110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 dirty="0"/>
              <a:t>1. LEDNA 2020</a:t>
            </a:r>
          </a:p>
        </p:txBody>
      </p:sp>
    </p:spTree>
    <p:extLst>
      <p:ext uri="{BB962C8B-B14F-4D97-AF65-F5344CB8AC3E}">
        <p14:creationId xmlns:p14="http://schemas.microsoft.com/office/powerpoint/2010/main" val="1413888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9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38200" y="6170400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88000"/>
            <a:ext cx="10515600" cy="3960000"/>
          </a:xfrm>
          <a:prstGeom prst="rect">
            <a:avLst/>
          </a:prstGeom>
          <a:noFill/>
          <a:ln>
            <a:noFill/>
          </a:ln>
        </p:spPr>
        <p:txBody>
          <a:bodyPr numCol="1" anchor="t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355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8200" y="6170400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105156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4538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1728216"/>
            <a:ext cx="10515600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60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1728216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05979" y="1728215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5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(L)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05979" y="1728215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5053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(P)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838200" y="1728000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2058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2291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428368"/>
            <a:ext cx="10515600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994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62058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01507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428368"/>
            <a:ext cx="5095875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57925" y="428368"/>
            <a:ext cx="5095875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62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2632" y="1148758"/>
            <a:ext cx="10959050" cy="4905975"/>
          </a:xfrm>
        </p:spPr>
        <p:txBody>
          <a:bodyPr lIns="0" tIns="0" rIns="0" bIns="0">
            <a:noAutofit/>
          </a:bodyPr>
          <a:lstStyle>
            <a:lvl1pPr marL="538163" indent="-361950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object 4"/>
          <p:cNvSpPr/>
          <p:nvPr userDrawn="1"/>
        </p:nvSpPr>
        <p:spPr>
          <a:xfrm>
            <a:off x="535754" y="388678"/>
            <a:ext cx="985351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535754" y="621232"/>
            <a:ext cx="10250792" cy="42265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9923212" y="6458074"/>
            <a:ext cx="1804184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 dirty="0"/>
              <a:t> |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535753" y="6480916"/>
            <a:ext cx="433959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140332" y="6480916"/>
            <a:ext cx="1963825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61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se jménem aut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73210" y="2295525"/>
            <a:ext cx="10305535" cy="2295526"/>
          </a:xfrm>
          <a:prstGeom prst="rect">
            <a:avLst/>
          </a:prstGeom>
        </p:spPr>
        <p:txBody>
          <a:bodyPr lIns="0" anchor="ctr"/>
          <a:lstStyle>
            <a:lvl1pPr algn="l">
              <a:defRPr sz="48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73210" y="6025275"/>
            <a:ext cx="1967155" cy="230660"/>
          </a:xfrm>
          <a:prstGeom prst="rect">
            <a:avLst/>
          </a:prstGeom>
        </p:spPr>
        <p:txBody>
          <a:bodyPr lIns="18000"/>
          <a:lstStyle>
            <a:lvl1pPr algn="l">
              <a:defRPr sz="110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 dirty="0"/>
              <a:t>1. LEDNA 2020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73210" y="4924425"/>
            <a:ext cx="2774865" cy="718143"/>
          </a:xfrm>
          <a:prstGeom prst="rect">
            <a:avLst/>
          </a:prstGeom>
        </p:spPr>
        <p:txBody>
          <a:bodyPr lIns="18000"/>
          <a:lstStyle>
            <a:lvl1pPr algn="l">
              <a:defRPr sz="1200" b="1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9554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632" y="1468793"/>
            <a:ext cx="3832538" cy="2009463"/>
          </a:xfrm>
        </p:spPr>
        <p:txBody>
          <a:bodyPr/>
          <a:lstStyle>
            <a:lvl1pPr algn="r">
              <a:defRPr sz="4353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Holder 3"/>
          <p:cNvSpPr>
            <a:spLocks noGrp="1"/>
          </p:cNvSpPr>
          <p:nvPr>
            <p:ph sz="half" idx="2"/>
          </p:nvPr>
        </p:nvSpPr>
        <p:spPr>
          <a:xfrm>
            <a:off x="5268364" y="1468791"/>
            <a:ext cx="5746318" cy="35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9923212" y="6463845"/>
            <a:ext cx="1804184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725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958161" algn="r"/>
            <a:r>
              <a:rPr lang="cs-CZ"/>
              <a:t> | </a:t>
            </a:r>
            <a:fld id="{81D60167-4931-47E6-BA6A-407CBD079E47}" type="slidenum">
              <a:rPr lang="cs-CZ" smtClean="0"/>
              <a:pPr marL="958161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535753" y="6486687"/>
            <a:ext cx="4339599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725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1516"/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140332" y="6486687"/>
            <a:ext cx="1963825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725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1516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790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754" y="526874"/>
            <a:ext cx="10250792" cy="422651"/>
          </a:xfrm>
        </p:spPr>
        <p:txBody>
          <a:bodyPr lIns="0" tIns="0" rIns="0" bIns="0"/>
          <a:lstStyle>
            <a:lvl1pPr>
              <a:defRPr sz="2720" b="1" i="0">
                <a:solidFill>
                  <a:srgbClr val="0A6FB0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" name="object 4"/>
          <p:cNvSpPr/>
          <p:nvPr userDrawn="1"/>
        </p:nvSpPr>
        <p:spPr>
          <a:xfrm>
            <a:off x="535754" y="388678"/>
            <a:ext cx="985351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9923212" y="6463845"/>
            <a:ext cx="1804184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725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958161" algn="r"/>
            <a:r>
              <a:rPr lang="cs-CZ"/>
              <a:t> | </a:t>
            </a:r>
            <a:fld id="{81D60167-4931-47E6-BA6A-407CBD079E47}" type="slidenum">
              <a:rPr lang="cs-CZ" smtClean="0"/>
              <a:pPr marL="958161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535753" y="6486687"/>
            <a:ext cx="4339599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725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1516"/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140332" y="6486687"/>
            <a:ext cx="1963825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725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1516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784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535754" y="388678"/>
            <a:ext cx="985351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535753" y="621232"/>
            <a:ext cx="11060906" cy="42265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9923212" y="6463845"/>
            <a:ext cx="1804184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725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958161" algn="r"/>
            <a:r>
              <a:rPr lang="cs-CZ"/>
              <a:t> | </a:t>
            </a:r>
            <a:fld id="{81D60167-4931-47E6-BA6A-407CBD079E47}" type="slidenum">
              <a:rPr lang="cs-CZ" smtClean="0"/>
              <a:pPr marL="958161" algn="r"/>
              <a:t>‹#›</a:t>
            </a:fld>
            <a:endParaRPr lang="cs-CZ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535753" y="6486687"/>
            <a:ext cx="4339599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725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1516"/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140332" y="6486687"/>
            <a:ext cx="1963825" cy="1115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725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1516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535753" y="1665983"/>
            <a:ext cx="11060906" cy="444019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07725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8200" y="6170400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quarter" idx="14"/>
          </p:nvPr>
        </p:nvSpPr>
        <p:spPr>
          <a:xfrm>
            <a:off x="838200" y="1704975"/>
            <a:ext cx="10515600" cy="4248150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5"/>
          </p:nvPr>
        </p:nvSpPr>
        <p:spPr>
          <a:xfrm>
            <a:off x="5112422" y="6170400"/>
            <a:ext cx="1967155" cy="23066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>
              <a:defRPr/>
            </a:lvl1pPr>
          </a:lstStyle>
          <a:p>
            <a:pPr marL="0" indent="0">
              <a:buNone/>
            </a:pPr>
            <a:r>
              <a:rPr lang="cs-CZ" dirty="0"/>
              <a:t>Zde zdroj, případně vymažte</a:t>
            </a:r>
          </a:p>
        </p:txBody>
      </p:sp>
    </p:spTree>
    <p:extLst>
      <p:ext uri="{BB962C8B-B14F-4D97-AF65-F5344CB8AC3E}">
        <p14:creationId xmlns:p14="http://schemas.microsoft.com/office/powerpoint/2010/main" val="187906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671636" y="4781550"/>
            <a:ext cx="4086370" cy="133222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671635" y="2333130"/>
            <a:ext cx="4086371" cy="2300730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92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6453041" y="4781550"/>
            <a:ext cx="4086370" cy="133222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1" name="Zástupný symbol pro obrázek 7"/>
          <p:cNvSpPr>
            <a:spLocks noGrp="1"/>
          </p:cNvSpPr>
          <p:nvPr>
            <p:ph type="pic" sz="quarter" idx="20"/>
          </p:nvPr>
        </p:nvSpPr>
        <p:spPr>
          <a:xfrm>
            <a:off x="6453040" y="2333130"/>
            <a:ext cx="4086371" cy="2300730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42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364606" y="4232635"/>
            <a:ext cx="2386137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364606" y="2328846"/>
            <a:ext cx="2386136" cy="1752959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4895514" y="2328846"/>
            <a:ext cx="2386800" cy="175253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7"/>
          </p:nvPr>
        </p:nvSpPr>
        <p:spPr>
          <a:xfrm>
            <a:off x="8441256" y="2328846"/>
            <a:ext cx="2386137" cy="175253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92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8441256" y="4232635"/>
            <a:ext cx="2386137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4895514" y="4232635"/>
            <a:ext cx="2386800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228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vnání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838199" y="1726250"/>
            <a:ext cx="5034699" cy="42409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2"/>
          </p:nvPr>
        </p:nvSpPr>
        <p:spPr>
          <a:xfrm>
            <a:off x="6319101" y="1726250"/>
            <a:ext cx="5034699" cy="42405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3"/>
          </p:nvPr>
        </p:nvSpPr>
        <p:spPr>
          <a:xfrm>
            <a:off x="6319101" y="394085"/>
            <a:ext cx="5034699" cy="1041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14"/>
          </p:nvPr>
        </p:nvSpPr>
        <p:spPr>
          <a:xfrm>
            <a:off x="838199" y="394085"/>
            <a:ext cx="5034699" cy="1041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7829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vá 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0" y="1810800"/>
            <a:ext cx="10305535" cy="324000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6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1728216"/>
            <a:ext cx="10515600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64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060621" y="1861751"/>
            <a:ext cx="10210800" cy="3146854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1060621" y="5219700"/>
            <a:ext cx="5063954" cy="1066800"/>
          </a:xfrm>
          <a:prstGeom prst="rect">
            <a:avLst/>
          </a:prstGeom>
        </p:spPr>
        <p:txBody>
          <a:bodyPr anchor="t"/>
          <a:lstStyle>
            <a:lvl1pPr algn="l">
              <a:defRPr sz="12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3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_sociální sít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060621" y="1861751"/>
            <a:ext cx="10210800" cy="3146854"/>
          </a:xfrm>
          <a:prstGeom prst="rect">
            <a:avLst/>
          </a:prstGeom>
        </p:spPr>
        <p:txBody>
          <a:bodyPr lIns="90000"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20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á 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0" y="1810800"/>
            <a:ext cx="10305535" cy="324000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22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á kapitola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0" y="2905124"/>
            <a:ext cx="10305535" cy="1057275"/>
          </a:xfrm>
          <a:prstGeom prst="rect">
            <a:avLst/>
          </a:prstGeom>
        </p:spPr>
        <p:txBody>
          <a:bodyPr wrap="none"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838799" y="3962399"/>
            <a:ext cx="10305535" cy="818777"/>
          </a:xfrm>
          <a:prstGeom prst="rect">
            <a:avLst/>
          </a:prstGeom>
        </p:spPr>
        <p:txBody>
          <a:bodyPr lIns="18000"/>
          <a:lstStyle>
            <a:lvl1pPr algn="l">
              <a:defRPr sz="140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0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1728216"/>
            <a:ext cx="10515600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28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5880980"/>
            <a:ext cx="4181474" cy="97702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08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169"/>
            <a:ext cx="757539" cy="31569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6" y="5880980"/>
            <a:ext cx="4181474" cy="9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09750"/>
            <a:ext cx="101705" cy="3238500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6956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8" r:id="rId2"/>
    <p:sldLayoutId id="214748371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9560"/>
            <a:ext cx="12192000" cy="68844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046195" y="-1007360"/>
            <a:ext cx="99609" cy="5295678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68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8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728000"/>
            <a:ext cx="10515600" cy="4320000"/>
          </a:xfrm>
          <a:prstGeom prst="rect">
            <a:avLst/>
          </a:prstGeom>
        </p:spPr>
        <p:txBody>
          <a:bodyPr vert="horz" lIns="180000" tIns="45720" rIns="91440" bIns="4572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21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3" r:id="rId2"/>
    <p:sldLayoutId id="2147483687" r:id="rId3"/>
    <p:sldLayoutId id="2147483690" r:id="rId4"/>
    <p:sldLayoutId id="2147483691" r:id="rId5"/>
    <p:sldLayoutId id="2147483675" r:id="rId6"/>
    <p:sldLayoutId id="2147483693" r:id="rId7"/>
    <p:sldLayoutId id="2147483686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ctr" defTabSz="914400" rtl="0" eaLnBrk="1" latinLnBrk="0" hangingPunct="1">
        <a:lnSpc>
          <a:spcPct val="113000"/>
        </a:lnSpc>
        <a:spcBef>
          <a:spcPct val="0"/>
        </a:spcBef>
        <a:buNone/>
        <a:defRPr sz="3600" b="1" kern="1200">
          <a:solidFill>
            <a:srgbClr val="2896D4"/>
          </a:solidFill>
          <a:latin typeface="Segoe UI" panose="020B0502040204020203" pitchFamily="34" charset="0"/>
          <a:ea typeface="Roboto Slab" pitchFamily="2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rgbClr val="2896D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8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43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ctr" defTabSz="914400" rtl="0" eaLnBrk="1" latinLnBrk="0" hangingPunct="1">
        <a:lnSpc>
          <a:spcPct val="113000"/>
        </a:lnSpc>
        <a:spcBef>
          <a:spcPct val="0"/>
        </a:spcBef>
        <a:buNone/>
        <a:defRPr sz="3600" b="1" kern="1200">
          <a:solidFill>
            <a:srgbClr val="2896D4"/>
          </a:solidFill>
          <a:latin typeface="Segoe UI" panose="020B0502040204020203" pitchFamily="34" charset="0"/>
          <a:ea typeface="Roboto Slab" pitchFamily="2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rgbClr val="2896D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pic>
        <p:nvPicPr>
          <p:cNvPr id="3" name="Obrázek 2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8100" y="1082675"/>
            <a:ext cx="115200" cy="1789200"/>
          </a:xfrm>
          <a:prstGeom prst="rect">
            <a:avLst/>
          </a:prstGeom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69560"/>
            <a:ext cx="442800" cy="396000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0775" y="1082675"/>
            <a:ext cx="115200" cy="17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9560"/>
            <a:ext cx="12192000" cy="6884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8847" y="1046793"/>
            <a:ext cx="114305" cy="17906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93947" y="1045801"/>
            <a:ext cx="114305" cy="17906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3740" y="1045809"/>
            <a:ext cx="114304" cy="1790619"/>
          </a:xfrm>
          <a:prstGeom prst="rect">
            <a:avLst/>
          </a:prstGeom>
        </p:spPr>
      </p:pic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200" y="6169560"/>
            <a:ext cx="442800" cy="396000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39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838200" y="1728000"/>
            <a:ext cx="105156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Obdélník 1"/>
          <p:cNvSpPr/>
          <p:nvPr userDrawn="1"/>
        </p:nvSpPr>
        <p:spPr>
          <a:xfrm>
            <a:off x="838200" y="6170400"/>
            <a:ext cx="372218" cy="276999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fld id="{7EB3CF81-40B1-461F-ABB1-DF8E3BDEAF2C}" type="slidenum">
              <a:rPr lang="cs-CZ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cs-CZ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defTabSz="914400" rtl="0" eaLnBrk="1" latinLnBrk="0" hangingPunct="1">
        <a:lnSpc>
          <a:spcPct val="113000"/>
        </a:lnSpc>
        <a:spcBef>
          <a:spcPct val="0"/>
        </a:spcBef>
        <a:buNone/>
        <a:defRPr sz="36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873210" y="731524"/>
            <a:ext cx="10961739" cy="413820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pl-PL" sz="4400" dirty="0"/>
              <a:t>Predikce aktuálního vývoje hospodaření obcí, jaké lze očekávat příjmy obcí, možné změny RUD?</a:t>
            </a:r>
            <a:endParaRPr lang="cs-CZ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25. 11. 2021</a:t>
            </a:r>
          </a:p>
        </p:txBody>
      </p:sp>
    </p:spTree>
    <p:extLst>
      <p:ext uri="{BB962C8B-B14F-4D97-AF65-F5344CB8AC3E}">
        <p14:creationId xmlns:p14="http://schemas.microsoft.com/office/powerpoint/2010/main" val="390696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sz="2800" dirty="0" smtClean="0"/>
              <a:t>Očekávaná skutečnost daňových příjmů 2021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-1421905" y="6525863"/>
            <a:ext cx="1803400" cy="123825"/>
          </a:xfrm>
          <a:prstGeom prst="rect">
            <a:avLst/>
          </a:prstGeom>
        </p:spPr>
        <p:txBody>
          <a:bodyPr/>
          <a:lstStyle/>
          <a:p>
            <a:pPr marL="1056640" algn="r"/>
            <a:r>
              <a:rPr lang="cs-CZ" dirty="0"/>
              <a:t>  </a:t>
            </a:r>
            <a:fld id="{81D60167-4931-47E6-BA6A-407CBD079E47}" type="slidenum">
              <a:rPr lang="cs-CZ" smtClean="0"/>
              <a:pPr marL="1056640" algn="r"/>
              <a:t>10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6825"/>
              </p:ext>
            </p:extLst>
          </p:nvPr>
        </p:nvGraphicFramePr>
        <p:xfrm>
          <a:off x="1590511" y="1086652"/>
          <a:ext cx="9010977" cy="458095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5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3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 dirty="0">
                          <a:effectLst/>
                          <a:latin typeface="+mn-lt"/>
                        </a:rPr>
                        <a:t>mld. Kč</a:t>
                      </a: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Skutečnost 2020</a:t>
                      </a:r>
                    </a:p>
                  </a:txBody>
                  <a:tcPr marL="9486" marR="9486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OS 2021 (z</a:t>
                      </a:r>
                      <a:r>
                        <a:rPr lang="cs-CZ" sz="1600" b="1" i="0" u="none" strike="noStrike" baseline="0" dirty="0">
                          <a:effectLst/>
                          <a:latin typeface="+mn-lt"/>
                        </a:rPr>
                        <a:t> 08/20)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rozdíl</a:t>
                      </a:r>
                    </a:p>
                  </a:txBody>
                  <a:tcPr marL="9486" marR="9486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Daňový příjem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kraje</a:t>
                      </a:r>
                    </a:p>
                  </a:txBody>
                  <a:tcPr marL="10101" marR="10101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obce</a:t>
                      </a:r>
                    </a:p>
                  </a:txBody>
                  <a:tcPr marL="10101" marR="10101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kraje</a:t>
                      </a:r>
                    </a:p>
                  </a:txBody>
                  <a:tcPr marL="10101" marR="10101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obce</a:t>
                      </a:r>
                    </a:p>
                  </a:txBody>
                  <a:tcPr marL="10101" marR="10101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kraje</a:t>
                      </a:r>
                    </a:p>
                  </a:txBody>
                  <a:tcPr marL="10101" marR="10101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obce</a:t>
                      </a:r>
                    </a:p>
                  </a:txBody>
                  <a:tcPr marL="10101" marR="10101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Daň z přidané hodnoty 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38,0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100,6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43,3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114,5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Daň z příjmů právnických osob celkem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45,7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19,0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55,9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i="1" u="none" strike="noStrike" dirty="0">
                          <a:effectLst/>
                          <a:latin typeface="+mn-lt"/>
                        </a:rPr>
                        <a:t> Daň z příjmů právnických osob</a:t>
                      </a:r>
                      <a:endParaRPr lang="cs-CZ" sz="1600" b="0" i="1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37,9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18,7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49,4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173">
                <a:tc>
                  <a:txBody>
                    <a:bodyPr/>
                    <a:lstStyle/>
                    <a:p>
                      <a:pPr marL="88900" indent="-88900" algn="l" defTabSz="914400" rtl="0" eaLnBrk="1" fontAlgn="b" latinLnBrk="0" hangingPunct="1"/>
                      <a:r>
                        <a:rPr lang="cs-CZ" sz="16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Daň z příjmů právnických osob placená obcemi</a:t>
                      </a: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0,0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-1,3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Daň z příjmů fyzických osob celkem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57,2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-4,8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-13,6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39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i="1" u="none" strike="noStrike" dirty="0">
                          <a:effectLst/>
                          <a:latin typeface="+mn-lt"/>
                        </a:rPr>
                        <a:t> Daň z příjmů fyzických osob - zvláštní sazba</a:t>
                      </a:r>
                      <a:endParaRPr lang="cs-CZ" sz="1600" b="0" i="1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i="1" u="none" strike="noStrike" dirty="0">
                          <a:effectLst/>
                          <a:latin typeface="+mn-lt"/>
                        </a:rPr>
                        <a:t> Daň z přiznání celkem </a:t>
                      </a:r>
                      <a:endParaRPr lang="cs-CZ" sz="1600" b="0" i="1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i="1" u="none" strike="noStrike" dirty="0">
                          <a:effectLst/>
                          <a:latin typeface="+mn-lt"/>
                        </a:rPr>
                        <a:t> Daň ze závislé činnosti celkem</a:t>
                      </a:r>
                      <a:endParaRPr lang="cs-CZ" sz="1600" b="0" i="1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18,3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51,4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35,8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-5,5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-15,6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Daň z nemovitých věcí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8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 Daň z hazardu</a:t>
                      </a: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-1,3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1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CELKEM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73,6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231,1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78,5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242,4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Celkem</a:t>
                      </a:r>
                      <a:r>
                        <a:rPr lang="cs-CZ" sz="1600" b="1" i="0" u="none" strike="noStrike" baseline="0" dirty="0">
                          <a:effectLst/>
                          <a:latin typeface="+mn-lt"/>
                        </a:rPr>
                        <a:t> RUD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5726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72,8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195,7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77,7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207,5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11,8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0601488" y="5098474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(+ 5 %)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28508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344706" y="1468792"/>
            <a:ext cx="3818965" cy="3788521"/>
          </a:xfrm>
        </p:spPr>
        <p:txBody>
          <a:bodyPr/>
          <a:lstStyle/>
          <a:p>
            <a:r>
              <a:rPr lang="cs-CZ" sz="4800" dirty="0">
                <a:solidFill>
                  <a:srgbClr val="2896D4"/>
                </a:solidFill>
              </a:rPr>
              <a:t>Veřejné rozpočty v roce 2022 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1"/>
          <a:stretch/>
        </p:blipFill>
        <p:spPr>
          <a:xfrm>
            <a:off x="5443031" y="1600686"/>
            <a:ext cx="4616211" cy="3656628"/>
          </a:xfrm>
        </p:spPr>
      </p:pic>
      <p:sp>
        <p:nvSpPr>
          <p:cNvPr id="6" name="Zástupný symbol pro číslo snímku 6"/>
          <p:cNvSpPr txBox="1">
            <a:spLocks/>
          </p:cNvSpPr>
          <p:nvPr/>
        </p:nvSpPr>
        <p:spPr>
          <a:xfrm>
            <a:off x="0" y="6462583"/>
            <a:ext cx="442784" cy="395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z="1200" smtClean="0"/>
              <a:pPr/>
              <a:t>11</a:t>
            </a:fld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4804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 smtClean="0"/>
              <a:t>Saldo hospodaření státního rozpočtu (mld. Kč)</a:t>
            </a: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28055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12</a:t>
            </a:fld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849177"/>
              </p:ext>
            </p:extLst>
          </p:nvPr>
        </p:nvGraphicFramePr>
        <p:xfrm>
          <a:off x="838200" y="1523350"/>
          <a:ext cx="10515600" cy="464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04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/>
              <a:t>Východiska daňové predikce 2022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-1470707" y="6505837"/>
            <a:ext cx="1803400" cy="111125"/>
          </a:xfrm>
        </p:spPr>
        <p:txBody>
          <a:bodyPr/>
          <a:lstStyle/>
          <a:p>
            <a:pPr marL="958161" algn="r"/>
            <a:r>
              <a:rPr lang="cs-CZ" dirty="0"/>
              <a:t> </a:t>
            </a:r>
            <a:fld id="{81D60167-4931-47E6-BA6A-407CBD079E47}" type="slidenum">
              <a:rPr lang="cs-CZ" smtClean="0"/>
              <a:pPr marL="958161" algn="r"/>
              <a:t>13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7530" y="997477"/>
            <a:ext cx="10614212" cy="548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DPFO</a:t>
            </a:r>
          </a:p>
          <a:p>
            <a:pPr marL="259118" indent="-259118">
              <a:buFontTx/>
              <a:buChar char="-"/>
            </a:pPr>
            <a:r>
              <a:rPr lang="cs-CZ" sz="2400" dirty="0">
                <a:solidFill>
                  <a:srgbClr val="00B050"/>
                </a:solidFill>
              </a:rPr>
              <a:t>pozitivní dopad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400" dirty="0"/>
              <a:t>nízká míra </a:t>
            </a:r>
            <a:r>
              <a:rPr lang="cs-CZ" sz="2400" b="1" dirty="0"/>
              <a:t>nezaměstnanosti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400" b="1" dirty="0"/>
              <a:t>oživování</a:t>
            </a:r>
            <a:r>
              <a:rPr lang="cs-CZ" sz="2400" dirty="0"/>
              <a:t> ekonomiky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400" dirty="0"/>
              <a:t>zavedení sazeb 15 % a 23 % od zdaňovacího období r. 2021 </a:t>
            </a:r>
          </a:p>
          <a:p>
            <a:pPr marL="259118" indent="-259118">
              <a:spcBef>
                <a:spcPts val="1200"/>
              </a:spcBef>
              <a:spcAft>
                <a:spcPts val="544"/>
              </a:spcAft>
              <a:buFontTx/>
              <a:buChar char="-"/>
            </a:pPr>
            <a:r>
              <a:rPr lang="cs-CZ" sz="2400" dirty="0">
                <a:solidFill>
                  <a:srgbClr val="FF0000"/>
                </a:solidFill>
              </a:rPr>
              <a:t>negativní dopad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400" dirty="0"/>
              <a:t>zvýšení </a:t>
            </a:r>
            <a:r>
              <a:rPr lang="cs-CZ" sz="2400" b="1" dirty="0"/>
              <a:t>slevy na poplatníka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400" dirty="0"/>
              <a:t>zrušení </a:t>
            </a:r>
            <a:r>
              <a:rPr lang="cs-CZ" sz="2400" b="1" dirty="0" err="1"/>
              <a:t>superhrubé</a:t>
            </a:r>
            <a:r>
              <a:rPr lang="cs-CZ" sz="2400" b="1" dirty="0"/>
              <a:t> mzdy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400" dirty="0"/>
              <a:t>zvýšení </a:t>
            </a:r>
            <a:r>
              <a:rPr lang="cs-CZ" sz="2400" b="1" dirty="0"/>
              <a:t>daňového zvýhodnění na </a:t>
            </a:r>
            <a:r>
              <a:rPr lang="cs-CZ" sz="2400" dirty="0"/>
              <a:t>druhé, třetí a další </a:t>
            </a:r>
            <a:r>
              <a:rPr lang="cs-CZ" sz="2400" b="1" dirty="0"/>
              <a:t>děti</a:t>
            </a:r>
            <a:r>
              <a:rPr lang="cs-CZ" sz="2400" dirty="0"/>
              <a:t> 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400" b="1" dirty="0"/>
              <a:t>zrušení stropu </a:t>
            </a:r>
            <a:r>
              <a:rPr lang="cs-CZ" sz="2400" dirty="0"/>
              <a:t>pro uplatnění daňového bonusu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400" dirty="0"/>
              <a:t>zavedení </a:t>
            </a:r>
            <a:r>
              <a:rPr lang="cs-CZ" sz="2400" b="1" dirty="0"/>
              <a:t>paušálního režimu 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400" dirty="0"/>
              <a:t>zavedení </a:t>
            </a:r>
            <a:r>
              <a:rPr lang="cs-CZ" sz="2400" b="1" dirty="0"/>
              <a:t>peněžitého příspěvku na stravování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400" dirty="0"/>
              <a:t>časově omezené zvýšení limitu pro uplatnění odpočtu darů na 30 %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400" dirty="0" err="1"/>
              <a:t>školkovné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9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/>
              <a:t>Východiska daňové predikce 2022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-1439009" y="6498864"/>
            <a:ext cx="1803400" cy="111125"/>
          </a:xfrm>
        </p:spPr>
        <p:txBody>
          <a:bodyPr/>
          <a:lstStyle/>
          <a:p>
            <a:pPr marL="958161" algn="r"/>
            <a:r>
              <a:rPr lang="cs-CZ" dirty="0"/>
              <a:t>  </a:t>
            </a:r>
            <a:fld id="{81D60167-4931-47E6-BA6A-407CBD079E47}" type="slidenum">
              <a:rPr lang="cs-CZ" smtClean="0"/>
              <a:pPr marL="958161" algn="r"/>
              <a:t>14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6400" y="997200"/>
            <a:ext cx="11178988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DPH</a:t>
            </a:r>
          </a:p>
          <a:p>
            <a:pPr marL="259118" indent="-259118">
              <a:spcAft>
                <a:spcPts val="544"/>
              </a:spcAft>
              <a:buFontTx/>
              <a:buChar char="-"/>
            </a:pPr>
            <a:r>
              <a:rPr lang="cs-CZ" sz="2200" dirty="0">
                <a:solidFill>
                  <a:srgbClr val="00B050"/>
                </a:solidFill>
              </a:rPr>
              <a:t>pozitivní dopad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prstClr val="black"/>
                </a:solidFill>
              </a:rPr>
              <a:t>pozitivní </a:t>
            </a:r>
            <a:r>
              <a:rPr lang="cs-CZ" sz="2200" b="1" dirty="0">
                <a:solidFill>
                  <a:prstClr val="black"/>
                </a:solidFill>
              </a:rPr>
              <a:t>ekonomický vývoj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prstClr val="black"/>
                </a:solidFill>
              </a:rPr>
              <a:t>oživení </a:t>
            </a:r>
            <a:r>
              <a:rPr lang="cs-CZ" sz="2200" b="1" dirty="0">
                <a:solidFill>
                  <a:prstClr val="black"/>
                </a:solidFill>
              </a:rPr>
              <a:t>cestovního ruchu</a:t>
            </a:r>
            <a:endParaRPr lang="cs-CZ" sz="2200" b="1" dirty="0"/>
          </a:p>
          <a:p>
            <a:pPr marL="259118" indent="-259118">
              <a:spcAft>
                <a:spcPts val="544"/>
              </a:spcAft>
              <a:buFontTx/>
              <a:buChar char="-"/>
            </a:pPr>
            <a:r>
              <a:rPr lang="cs-CZ" sz="2200" dirty="0">
                <a:solidFill>
                  <a:srgbClr val="FF0000"/>
                </a:solidFill>
              </a:rPr>
              <a:t>negativní dopad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prstClr val="black"/>
                </a:solidFill>
              </a:rPr>
              <a:t>dočasné </a:t>
            </a:r>
            <a:r>
              <a:rPr lang="cs-CZ" sz="2200" b="1" dirty="0">
                <a:solidFill>
                  <a:prstClr val="black"/>
                </a:solidFill>
              </a:rPr>
              <a:t>prominutí DPH na vakcíny a testy </a:t>
            </a:r>
            <a:r>
              <a:rPr lang="cs-CZ" sz="2200" dirty="0">
                <a:solidFill>
                  <a:prstClr val="black"/>
                </a:solidFill>
              </a:rPr>
              <a:t>COVID-19</a:t>
            </a:r>
          </a:p>
          <a:p>
            <a:r>
              <a:rPr lang="cs-CZ" sz="2200" b="1" dirty="0"/>
              <a:t>DPPO</a:t>
            </a:r>
          </a:p>
          <a:p>
            <a:pPr marL="259118" indent="-259118">
              <a:buFontTx/>
              <a:buChar char="-"/>
            </a:pPr>
            <a:r>
              <a:rPr lang="cs-CZ" sz="2200" dirty="0">
                <a:solidFill>
                  <a:srgbClr val="00B050"/>
                </a:solidFill>
              </a:rPr>
              <a:t>pozitivní dopad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200" dirty="0"/>
              <a:t>jednorázový dopad </a:t>
            </a:r>
            <a:r>
              <a:rPr lang="cs-CZ" sz="2200" b="1" dirty="0"/>
              <a:t>zdanění rezerv pojišťoven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200" dirty="0"/>
              <a:t>rozšíření daňového základu v souvislosti se zrušením daně z nabytí nemovitých věcí</a:t>
            </a:r>
          </a:p>
          <a:p>
            <a:pPr marL="259118" indent="-259118">
              <a:spcAft>
                <a:spcPts val="544"/>
              </a:spcAft>
              <a:buFontTx/>
              <a:buChar char="-"/>
            </a:pPr>
            <a:r>
              <a:rPr lang="cs-CZ" sz="2200" dirty="0">
                <a:solidFill>
                  <a:srgbClr val="FF0000"/>
                </a:solidFill>
              </a:rPr>
              <a:t>negativní dopad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200" dirty="0"/>
              <a:t>mimořádné odpisy pro hmotný majetek zařazený v 1. a 2. odpisové skupině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200" dirty="0"/>
              <a:t>zvýšení limitu vstupní ceny pro zatřídění do hmotného majetku na částku 80 tis. Kč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200" dirty="0"/>
              <a:t>osvobození výnosů ze státních dluhopisů </a:t>
            </a:r>
          </a:p>
          <a:p>
            <a:pPr marL="725531" lvl="1" indent="-310942">
              <a:buFont typeface="Courier New" panose="02070309020205020404" pitchFamily="49" charset="0"/>
              <a:buChar char="o"/>
            </a:pPr>
            <a:r>
              <a:rPr lang="cs-CZ" sz="2200" dirty="0"/>
              <a:t>časově omezené zvýšení limitu pro uplatnění odpočtu darů na 30 %</a:t>
            </a:r>
          </a:p>
        </p:txBody>
      </p:sp>
    </p:spTree>
    <p:extLst>
      <p:ext uri="{BB962C8B-B14F-4D97-AF65-F5344CB8AC3E}">
        <p14:creationId xmlns:p14="http://schemas.microsoft.com/office/powerpoint/2010/main" val="125426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Predikce </a:t>
            </a:r>
            <a:r>
              <a:rPr lang="cs-CZ" u="sng" dirty="0"/>
              <a:t>vybraných</a:t>
            </a:r>
            <a:r>
              <a:rPr lang="cs-CZ" dirty="0"/>
              <a:t> daňových příjmů obcí </a:t>
            </a:r>
            <a:r>
              <a:rPr lang="cs-CZ" dirty="0" smtClean="0"/>
              <a:t>a krajů </a:t>
            </a:r>
            <a:r>
              <a:rPr lang="cs-CZ" dirty="0"/>
              <a:t>na rok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2022</a:t>
            </a:r>
            <a:endParaRPr lang="cs-CZ" sz="2902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-1467372" y="6505836"/>
            <a:ext cx="1803400" cy="111125"/>
          </a:xfrm>
        </p:spPr>
        <p:txBody>
          <a:bodyPr/>
          <a:lstStyle/>
          <a:p>
            <a:pPr marL="958161" algn="r"/>
            <a:r>
              <a:rPr lang="cs-CZ" dirty="0"/>
              <a:t> </a:t>
            </a:r>
            <a:fld id="{81D60167-4931-47E6-BA6A-407CBD079E47}" type="slidenum">
              <a:rPr lang="cs-CZ" smtClean="0"/>
              <a:pPr marL="958161" algn="r"/>
              <a:t>15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23129"/>
              </p:ext>
            </p:extLst>
          </p:nvPr>
        </p:nvGraphicFramePr>
        <p:xfrm>
          <a:off x="1590511" y="1444467"/>
          <a:ext cx="9010977" cy="456399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51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3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 dirty="0">
                          <a:effectLst/>
                          <a:latin typeface="+mn-lt"/>
                        </a:rPr>
                        <a:t>mld. Kč</a:t>
                      </a: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 2021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 2022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rozdíl 2021-2022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Daňový příjem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kraje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obce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kraje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obce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kraje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obce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Daň z přidané hodnoty 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43,3</a:t>
                      </a:r>
                    </a:p>
                  </a:txBody>
                  <a:tcPr marL="9793" marR="48967" marT="97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46,8</a:t>
                      </a:r>
                    </a:p>
                  </a:txBody>
                  <a:tcPr marL="1013" marR="72000" marT="1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Daň z příjmů právnických osob celkem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19,0</a:t>
                      </a:r>
                    </a:p>
                  </a:txBody>
                  <a:tcPr marL="9793" marR="48967" marT="97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1013" marR="72000" marT="1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i="1" u="none" strike="noStrike" dirty="0">
                          <a:effectLst/>
                          <a:latin typeface="+mn-lt"/>
                        </a:rPr>
                        <a:t> Daň z příjmů právnických osob</a:t>
                      </a:r>
                      <a:endParaRPr lang="cs-CZ" sz="1600" b="0" i="1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18,7</a:t>
                      </a:r>
                    </a:p>
                  </a:txBody>
                  <a:tcPr marL="9793" marR="48967" marT="97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</a:t>
                      </a:r>
                    </a:p>
                  </a:txBody>
                  <a:tcPr marL="1013" marR="72000" marT="1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173">
                <a:tc>
                  <a:txBody>
                    <a:bodyPr/>
                    <a:lstStyle/>
                    <a:p>
                      <a:pPr marL="88900" indent="-88900" algn="l" defTabSz="914400" rtl="0" eaLnBrk="1" fontAlgn="b" latinLnBrk="0" hangingPunct="1"/>
                      <a:r>
                        <a:rPr lang="cs-CZ" sz="16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Daň z příjmů právnických osob placená obcemi</a:t>
                      </a: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793" marR="48967" marT="97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1013" marR="72000" marT="1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Daň z příjmů fyzických osob celkem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</a:t>
                      </a:r>
                    </a:p>
                  </a:txBody>
                  <a:tcPr marL="9793" marR="48967" marT="97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15,8</a:t>
                      </a:r>
                    </a:p>
                  </a:txBody>
                  <a:tcPr marL="1013" marR="72000" marT="1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39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i="1" u="none" strike="noStrike" dirty="0">
                          <a:effectLst/>
                          <a:latin typeface="+mn-lt"/>
                        </a:rPr>
                        <a:t> Daň z příjmů fyzických osob - zvláštní sazba</a:t>
                      </a:r>
                      <a:endParaRPr lang="cs-CZ" sz="1600" b="0" i="1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793" marR="48967" marT="97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1013" marR="72000" marT="1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i="1" u="none" strike="noStrike" dirty="0">
                          <a:effectLst/>
                          <a:latin typeface="+mn-lt"/>
                        </a:rPr>
                        <a:t> Daň z přiznání celkem </a:t>
                      </a:r>
                      <a:endParaRPr lang="cs-CZ" sz="1600" b="0" i="1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793" marR="48967" marT="97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1013" marR="72000" marT="1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i="1" u="none" strike="noStrike" dirty="0">
                          <a:effectLst/>
                          <a:latin typeface="+mn-lt"/>
                        </a:rPr>
                        <a:t> Daň ze závislé činnosti celkem</a:t>
                      </a:r>
                      <a:endParaRPr lang="cs-CZ" sz="1600" b="0" i="1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</a:t>
                      </a:r>
                    </a:p>
                  </a:txBody>
                  <a:tcPr marL="9793" marR="48967" marT="97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</a:t>
                      </a:r>
                    </a:p>
                  </a:txBody>
                  <a:tcPr marL="1013" marR="72000" marT="1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 Daň z nemovitých věcí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93" marR="48967" marT="97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3" marR="72000" marT="1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 Daň z hazardu</a:t>
                      </a: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93" marR="48967" marT="97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13" marR="72000" marT="10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CELKEM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486" marR="9486" marT="89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78,5</a:t>
                      </a:r>
                    </a:p>
                  </a:txBody>
                  <a:tcPr marL="9793" marR="48967" marT="97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80,1 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Celkem RUD</a:t>
                      </a:r>
                    </a:p>
                  </a:txBody>
                  <a:tcPr marL="0" marR="5726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77,7 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 207,5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79,3 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9793" marR="48967" marT="9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794376" y="6008464"/>
            <a:ext cx="212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(meziročně  </a:t>
            </a:r>
            <a:r>
              <a:rPr lang="cs-CZ" b="1" dirty="0"/>
              <a:t>+ 2 </a:t>
            </a:r>
            <a:r>
              <a:rPr lang="cs-CZ" b="1" dirty="0" smtClean="0"/>
              <a:t>%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38107" y="6042207"/>
            <a:ext cx="6679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* Praha je uvedena v sloupcích „kraje“ i „obce“ podle jejího podílu na RUD</a:t>
            </a:r>
          </a:p>
        </p:txBody>
      </p:sp>
    </p:spTree>
    <p:extLst>
      <p:ext uri="{BB962C8B-B14F-4D97-AF65-F5344CB8AC3E}">
        <p14:creationId xmlns:p14="http://schemas.microsoft.com/office/powerpoint/2010/main" val="69356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Vývoj daňových příjmů obcí a jejich výhled</a:t>
            </a:r>
            <a:br>
              <a:rPr lang="cs-CZ" dirty="0"/>
            </a:br>
            <a:r>
              <a:rPr lang="cs-CZ" dirty="0"/>
              <a:t>(v mld. Kč)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60819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16</a:t>
            </a:fld>
            <a:endParaRPr lang="cs-CZ" dirty="0"/>
          </a:p>
        </p:txBody>
      </p:sp>
      <p:graphicFrame>
        <p:nvGraphicFramePr>
          <p:cNvPr id="7" name="Zástupný symbol pro obrázek 9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63906598"/>
              </p:ext>
            </p:extLst>
          </p:nvPr>
        </p:nvGraphicFramePr>
        <p:xfrm>
          <a:off x="838200" y="1728788"/>
          <a:ext cx="105156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1"/>
          <p:cNvSpPr txBox="1"/>
          <p:nvPr/>
        </p:nvSpPr>
        <p:spPr>
          <a:xfrm>
            <a:off x="8955000" y="5271844"/>
            <a:ext cx="940831" cy="33405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0" dirty="0"/>
              <a:t>OS 2021</a:t>
            </a:r>
          </a:p>
        </p:txBody>
      </p:sp>
      <p:sp>
        <p:nvSpPr>
          <p:cNvPr id="9" name="TextovéPole 1"/>
          <p:cNvSpPr txBox="1"/>
          <p:nvPr/>
        </p:nvSpPr>
        <p:spPr>
          <a:xfrm>
            <a:off x="9929059" y="5271844"/>
            <a:ext cx="1202564" cy="33405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PRE </a:t>
            </a:r>
            <a:r>
              <a:rPr lang="cs-CZ" sz="1600" b="0" dirty="0"/>
              <a:t>2022</a:t>
            </a:r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7234517" y="2644589"/>
            <a:ext cx="3657600" cy="2689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0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344706" y="1468792"/>
            <a:ext cx="3818965" cy="3788521"/>
          </a:xfrm>
        </p:spPr>
        <p:txBody>
          <a:bodyPr/>
          <a:lstStyle/>
          <a:p>
            <a:r>
              <a:rPr lang="cs-CZ" sz="4800" dirty="0">
                <a:solidFill>
                  <a:srgbClr val="2896D4"/>
                </a:solidFill>
              </a:rPr>
              <a:t>Rozpočtové určení daní</a:t>
            </a:r>
          </a:p>
        </p:txBody>
      </p:sp>
      <p:sp>
        <p:nvSpPr>
          <p:cNvPr id="6" name="Zástupný symbol pro číslo snímku 6"/>
          <p:cNvSpPr txBox="1">
            <a:spLocks/>
          </p:cNvSpPr>
          <p:nvPr/>
        </p:nvSpPr>
        <p:spPr>
          <a:xfrm>
            <a:off x="0" y="6462583"/>
            <a:ext cx="442784" cy="395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z="1200" smtClean="0"/>
              <a:pPr/>
              <a:t>17</a:t>
            </a:fld>
            <a:endParaRPr lang="cs-CZ" sz="12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768500"/>
              </p:ext>
            </p:extLst>
          </p:nvPr>
        </p:nvGraphicFramePr>
        <p:xfrm>
          <a:off x="6714565" y="19914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150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Vývoj daňových příjmů obcí a jejich výhled </a:t>
            </a:r>
            <a:br>
              <a:rPr lang="cs-CZ" dirty="0"/>
            </a:br>
            <a:r>
              <a:rPr lang="cs-CZ" dirty="0"/>
              <a:t>(v mld. Kč) – meziroční změny</a:t>
            </a:r>
          </a:p>
        </p:txBody>
      </p:sp>
      <p:graphicFrame>
        <p:nvGraphicFramePr>
          <p:cNvPr id="5" name="Zástupný symbol pro obrázek 7"/>
          <p:cNvGraphicFramePr>
            <a:graphicFrameLocks noGrp="1"/>
          </p:cNvGraphicFramePr>
          <p:nvPr>
            <p:ph type="pic" sz="quarter" idx="13"/>
          </p:nvPr>
        </p:nvGraphicFramePr>
        <p:xfrm>
          <a:off x="838200" y="1728788"/>
          <a:ext cx="105156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343820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51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cap="all" dirty="0"/>
              <a:t>D</a:t>
            </a:r>
            <a:r>
              <a:rPr lang="cs-CZ" dirty="0"/>
              <a:t>aňový výnos na 1 zaměstnance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-1470707" y="6505837"/>
            <a:ext cx="1803400" cy="111125"/>
          </a:xfrm>
        </p:spPr>
        <p:txBody>
          <a:bodyPr/>
          <a:lstStyle/>
          <a:p>
            <a:pPr marL="958161" algn="r"/>
            <a:r>
              <a:rPr lang="cs-CZ" dirty="0"/>
              <a:t> </a:t>
            </a:r>
            <a:fld id="{81D60167-4931-47E6-BA6A-407CBD079E47}" type="slidenum">
              <a:rPr lang="cs-CZ" smtClean="0"/>
              <a:pPr marL="958161" algn="r"/>
              <a:t>19</a:t>
            </a:fld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088776" y="1272988"/>
          <a:ext cx="8029596" cy="4824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List" r:id="rId4" imgW="4581342" imgH="2752659" progId="Excel.Sheet.12">
                  <p:embed/>
                </p:oleObj>
              </mc:Choice>
              <mc:Fallback>
                <p:oleObj name="List" r:id="rId4" imgW="4581342" imgH="2752659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8776" y="1272988"/>
                        <a:ext cx="8029596" cy="4824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54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české ekonomiky</a:t>
            </a:r>
            <a:br>
              <a:rPr lang="cs-CZ" dirty="0"/>
            </a:br>
            <a:r>
              <a:rPr lang="cs-CZ" sz="2400" b="0" dirty="0">
                <a:solidFill>
                  <a:schemeClr val="tx1"/>
                </a:solidFill>
              </a:rPr>
              <a:t>meziroční</a:t>
            </a:r>
            <a:r>
              <a:rPr lang="cs-CZ" sz="2400" dirty="0"/>
              <a:t> </a:t>
            </a:r>
            <a:r>
              <a:rPr lang="cs-CZ" sz="2400" b="0" dirty="0">
                <a:solidFill>
                  <a:schemeClr val="tx1"/>
                </a:solidFill>
              </a:rPr>
              <a:t>růst reálného hrubého domácího produktu v % (sezónně očištěno)</a:t>
            </a:r>
            <a:endParaRPr lang="cs-CZ" sz="2400" dirty="0"/>
          </a:p>
        </p:txBody>
      </p:sp>
      <p:graphicFrame>
        <p:nvGraphicFramePr>
          <p:cNvPr id="6" name="Zástupný symbol pro obrázek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581940709"/>
              </p:ext>
            </p:extLst>
          </p:nvPr>
        </p:nvGraphicFramePr>
        <p:xfrm>
          <a:off x="838200" y="1687875"/>
          <a:ext cx="105156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0" y="6343820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531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cap="all" dirty="0"/>
              <a:t>RUD </a:t>
            </a:r>
            <a:r>
              <a:rPr lang="cs-CZ" dirty="0"/>
              <a:t>na základě počtu dětí a žáků </a:t>
            </a:r>
            <a:r>
              <a:rPr lang="cs-CZ" cap="all" dirty="0"/>
              <a:t>MŠ/ZŠ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-1470707" y="6505837"/>
            <a:ext cx="1803400" cy="111125"/>
          </a:xfrm>
        </p:spPr>
        <p:txBody>
          <a:bodyPr/>
          <a:lstStyle/>
          <a:p>
            <a:pPr marL="958161" algn="r"/>
            <a:r>
              <a:rPr lang="cs-CZ" dirty="0"/>
              <a:t> </a:t>
            </a:r>
            <a:fld id="{81D60167-4931-47E6-BA6A-407CBD079E47}" type="slidenum">
              <a:rPr lang="cs-CZ" smtClean="0"/>
              <a:pPr marL="958161" algn="r"/>
              <a:t>20</a:t>
            </a:fld>
            <a:endParaRPr lang="cs-CZ" dirty="0"/>
          </a:p>
        </p:txBody>
      </p:sp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1093695" y="2775635"/>
          <a:ext cx="6786282" cy="357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440248" y="1126128"/>
          <a:ext cx="11311503" cy="1133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List" r:id="rId5" imgW="9791541" imgH="981088" progId="Excel.Sheet.12">
                  <p:embed/>
                </p:oleObj>
              </mc:Choice>
              <mc:Fallback>
                <p:oleObj name="List" r:id="rId5" imgW="9791541" imgH="981088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248" y="1126128"/>
                        <a:ext cx="11311503" cy="1133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193741" y="2994212"/>
            <a:ext cx="35580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b="1" dirty="0"/>
              <a:t>ZÁVĚR: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výdaje obcí v této oblasti jsou nižší než příjem z RUD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případné úspory mohou být využity na investice obcí</a:t>
            </a:r>
          </a:p>
        </p:txBody>
      </p:sp>
    </p:spTree>
    <p:extLst>
      <p:ext uri="{BB962C8B-B14F-4D97-AF65-F5344CB8AC3E}">
        <p14:creationId xmlns:p14="http://schemas.microsoft.com/office/powerpoint/2010/main" val="3579548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 smtClean="0"/>
              <a:t>Sdílení </a:t>
            </a:r>
            <a:r>
              <a:rPr lang="cs-CZ" dirty="0"/>
              <a:t>daně z hazardu – technických her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-1470707" y="6505837"/>
            <a:ext cx="1803400" cy="111125"/>
          </a:xfrm>
        </p:spPr>
        <p:txBody>
          <a:bodyPr/>
          <a:lstStyle/>
          <a:p>
            <a:pPr marL="958161" algn="r"/>
            <a:r>
              <a:rPr lang="cs-CZ" dirty="0"/>
              <a:t> </a:t>
            </a:r>
            <a:fld id="{81D60167-4931-47E6-BA6A-407CBD079E47}" type="slidenum">
              <a:rPr lang="cs-CZ" smtClean="0"/>
              <a:pPr marL="958161" algn="r"/>
              <a:t>21</a:t>
            </a:fld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560295" y="1317811"/>
          <a:ext cx="7833554" cy="4870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List" r:id="rId4" imgW="5152704" imgH="3203755" progId="Excel.Sheet.12">
                  <p:embed/>
                </p:oleObj>
              </mc:Choice>
              <mc:Fallback>
                <p:oleObj name="List" r:id="rId4" imgW="5152704" imgH="3203755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295" y="1317811"/>
                        <a:ext cx="7833554" cy="4870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507506" y="1317811"/>
            <a:ext cx="345141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65 % </a:t>
            </a:r>
            <a:r>
              <a:rPr lang="cs-CZ" dirty="0"/>
              <a:t>z výnosu z </a:t>
            </a:r>
            <a:r>
              <a:rPr lang="cs-CZ" b="1" dirty="0"/>
              <a:t>technických her</a:t>
            </a:r>
            <a:r>
              <a:rPr lang="cs-CZ" dirty="0"/>
              <a:t>, tj. z „automatů“ náleží </a:t>
            </a:r>
            <a:r>
              <a:rPr lang="cs-CZ" b="1" dirty="0"/>
              <a:t>konkrétním obcím</a:t>
            </a:r>
            <a:r>
              <a:rPr lang="cs-CZ" dirty="0"/>
              <a:t>, ve kterých je technická hra povolena</a:t>
            </a:r>
          </a:p>
          <a:p>
            <a:pPr>
              <a:spcAft>
                <a:spcPts val="1200"/>
              </a:spcAft>
            </a:pPr>
            <a:r>
              <a:rPr lang="cs-CZ" b="1" dirty="0"/>
              <a:t>DŮVODY OBŘÍCH ROZDÍLŮ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výnos se nepřerozděluje mezi všechny obce, jako u ostatních daní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nezohledňuje se fenomén </a:t>
            </a:r>
            <a:r>
              <a:rPr lang="cs-CZ" b="1" dirty="0"/>
              <a:t>internetových her</a:t>
            </a:r>
            <a:r>
              <a:rPr lang="cs-CZ" dirty="0"/>
              <a:t> (některé jsou považovány za technické hry)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5543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/>
              <a:t>Co limituje výhody RUD </a:t>
            </a:r>
            <a:r>
              <a:rPr lang="cs-CZ" cap="all" dirty="0"/>
              <a:t>?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-1470707" y="6505837"/>
            <a:ext cx="1803400" cy="111125"/>
          </a:xfrm>
        </p:spPr>
        <p:txBody>
          <a:bodyPr/>
          <a:lstStyle/>
          <a:p>
            <a:pPr marL="958161" algn="r"/>
            <a:r>
              <a:rPr lang="cs-CZ" dirty="0"/>
              <a:t> </a:t>
            </a:r>
            <a:fld id="{81D60167-4931-47E6-BA6A-407CBD079E47}" type="slidenum">
              <a:rPr lang="cs-CZ" smtClean="0"/>
              <a:pPr marL="958161" algn="r"/>
              <a:t>22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1671" y="1130400"/>
            <a:ext cx="1076212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příjmová nezodpovědnost </a:t>
            </a:r>
            <a:r>
              <a:rPr lang="cs-CZ" sz="2800" dirty="0">
                <a:latin typeface="Calibri" panose="020F0502020204030204" pitchFamily="34" charset="0"/>
              </a:rPr>
              <a:t>obcí</a:t>
            </a:r>
          </a:p>
          <a:p>
            <a:pPr lvl="1">
              <a:spcAft>
                <a:spcPts val="1200"/>
              </a:spcAft>
            </a:pPr>
            <a:r>
              <a:rPr lang="cs-CZ" sz="2800" dirty="0">
                <a:latin typeface="Calibri" panose="020F0502020204030204" pitchFamily="34" charset="0"/>
              </a:rPr>
              <a:t>Obce </a:t>
            </a:r>
            <a:r>
              <a:rPr lang="cs-CZ" sz="2800" dirty="0" smtClean="0">
                <a:latin typeface="Calibri" panose="020F0502020204030204" pitchFamily="34" charset="0"/>
              </a:rPr>
              <a:t>většinou </a:t>
            </a:r>
            <a:r>
              <a:rPr lang="cs-CZ" sz="2800" b="1" dirty="0">
                <a:latin typeface="Calibri" panose="020F0502020204030204" pitchFamily="34" charset="0"/>
              </a:rPr>
              <a:t>nepřijímají odpovědnost za své příjmy</a:t>
            </a:r>
          </a:p>
          <a:p>
            <a:pPr marL="1255713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800" b="1" dirty="0">
                <a:latin typeface="Calibri" panose="020F0502020204030204" pitchFamily="34" charset="0"/>
              </a:rPr>
              <a:t>nepoužívají koeficienty</a:t>
            </a:r>
            <a:r>
              <a:rPr lang="cs-CZ" sz="2800" dirty="0">
                <a:latin typeface="Calibri" panose="020F0502020204030204" pitchFamily="34" charset="0"/>
              </a:rPr>
              <a:t> daně z nemovitých věcí</a:t>
            </a:r>
          </a:p>
          <a:p>
            <a:pPr marL="1255713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800" b="1" dirty="0">
                <a:latin typeface="Calibri" panose="020F0502020204030204" pitchFamily="34" charset="0"/>
              </a:rPr>
              <a:t>výše místních poplatků neodpovídá </a:t>
            </a:r>
            <a:r>
              <a:rPr lang="cs-CZ" sz="2800" dirty="0">
                <a:latin typeface="Calibri" panose="020F0502020204030204" pitchFamily="34" charset="0"/>
              </a:rPr>
              <a:t>nákladům na poskytnutí daných služeb (odpady, úklid…)</a:t>
            </a:r>
          </a:p>
          <a:p>
            <a:pPr marL="1255713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800" b="1" dirty="0">
                <a:latin typeface="Calibri" panose="020F0502020204030204" pitchFamily="34" charset="0"/>
              </a:rPr>
              <a:t>ceny služeb </a:t>
            </a:r>
            <a:r>
              <a:rPr lang="cs-CZ" sz="2800" dirty="0">
                <a:latin typeface="Calibri" panose="020F0502020204030204" pitchFamily="34" charset="0"/>
              </a:rPr>
              <a:t>poskytovaných obcemi jsou </a:t>
            </a:r>
            <a:r>
              <a:rPr lang="cs-CZ" sz="2800" b="1" dirty="0">
                <a:latin typeface="Calibri" panose="020F0502020204030204" pitchFamily="34" charset="0"/>
              </a:rPr>
              <a:t>mimo ekonomickou realitu</a:t>
            </a:r>
          </a:p>
          <a:p>
            <a:pPr marL="1792288" lvl="2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</a:rPr>
              <a:t>MHD, nájemné, teplo, voda, kanalizace …</a:t>
            </a:r>
          </a:p>
          <a:p>
            <a:pPr>
              <a:spcAft>
                <a:spcPts val="1200"/>
              </a:spcAft>
            </a:pPr>
            <a:r>
              <a:rPr lang="cs-CZ" sz="2800" dirty="0">
                <a:latin typeface="Calibri" panose="020F0502020204030204" pitchFamily="34" charset="0"/>
              </a:rPr>
              <a:t>→ spoléhání se na dotace a tlaky na opětovné navyšování RUD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96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/>
              <a:t>Budoucnost</a:t>
            </a:r>
            <a:r>
              <a:rPr lang="cs-CZ" cap="all" dirty="0"/>
              <a:t> RUD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-1470707" y="6505837"/>
            <a:ext cx="1803400" cy="111125"/>
          </a:xfrm>
        </p:spPr>
        <p:txBody>
          <a:bodyPr/>
          <a:lstStyle/>
          <a:p>
            <a:pPr marL="958161" algn="r"/>
            <a:r>
              <a:rPr lang="cs-CZ" dirty="0"/>
              <a:t> </a:t>
            </a:r>
            <a:fld id="{81D60167-4931-47E6-BA6A-407CBD079E47}" type="slidenum">
              <a:rPr lang="cs-CZ" smtClean="0"/>
              <a:pPr marL="958161" algn="r"/>
              <a:t>23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1671" y="1130400"/>
            <a:ext cx="10762129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latin typeface="Calibri" panose="020F0502020204030204" pitchFamily="34" charset="0"/>
              </a:rPr>
              <a:t>rozpočtové určení daně z hazardu z </a:t>
            </a:r>
            <a:r>
              <a:rPr lang="cs-CZ" sz="2800" b="1" u="sng" dirty="0">
                <a:latin typeface="Calibri" panose="020F0502020204030204" pitchFamily="34" charset="0"/>
              </a:rPr>
              <a:t>technických her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</a:rPr>
              <a:t>přerozdělení podle standardních kritérií RUD výrazně pomůže menším a středním obcím = podpora venkova</a:t>
            </a:r>
          </a:p>
          <a:p>
            <a:pPr marL="1371600" lvl="2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</a:rPr>
              <a:t>profitovalo by 99 % obcí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latin typeface="Calibri" panose="020F0502020204030204" pitchFamily="34" charset="0"/>
              </a:rPr>
              <a:t>RUD krajů je nedořešené</a:t>
            </a:r>
            <a:r>
              <a:rPr lang="cs-CZ" sz="2800" dirty="0">
                <a:latin typeface="Calibri" panose="020F0502020204030204" pitchFamily="34" charset="0"/>
              </a:rPr>
              <a:t>, resp. zakonzervované od r. 2005</a:t>
            </a:r>
          </a:p>
          <a:p>
            <a:pPr marL="1371600" lvl="2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</a:rPr>
              <a:t>nutná úprava podílů (bez dopadu na státní rozpočet)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latin typeface="Calibri" panose="020F0502020204030204" pitchFamily="34" charset="0"/>
              </a:rPr>
              <a:t>navýšení </a:t>
            </a:r>
            <a:r>
              <a:rPr lang="cs-CZ" sz="2800" dirty="0">
                <a:latin typeface="Calibri" panose="020F0502020204030204" pitchFamily="34" charset="0"/>
              </a:rPr>
              <a:t>podílu motivační složky </a:t>
            </a:r>
            <a:r>
              <a:rPr lang="cs-CZ" sz="2800" b="1" dirty="0">
                <a:latin typeface="Calibri" panose="020F0502020204030204" pitchFamily="34" charset="0"/>
              </a:rPr>
              <a:t>„počet zaměstnanců“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latin typeface="Calibri" panose="020F0502020204030204" pitchFamily="34" charset="0"/>
              </a:rPr>
              <a:t>rozšíření spektra sdílených daní </a:t>
            </a:r>
            <a:r>
              <a:rPr lang="cs-CZ" sz="2800" dirty="0">
                <a:latin typeface="Calibri" panose="020F0502020204030204" pitchFamily="34" charset="0"/>
              </a:rPr>
              <a:t>a tím ještě více sladit vývoj SR a USC (bez dopadu na státní </a:t>
            </a:r>
            <a:r>
              <a:rPr lang="cs-CZ" sz="2800" dirty="0" smtClean="0">
                <a:latin typeface="Calibri" panose="020F0502020204030204" pitchFamily="34" charset="0"/>
              </a:rPr>
              <a:t>rozpočet)</a:t>
            </a:r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74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/>
              <a:t>Budoucnost </a:t>
            </a:r>
            <a:r>
              <a:rPr lang="cs-CZ" cap="all" dirty="0"/>
              <a:t>RUD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-1470707" y="6505837"/>
            <a:ext cx="1803400" cy="111125"/>
          </a:xfrm>
        </p:spPr>
        <p:txBody>
          <a:bodyPr/>
          <a:lstStyle/>
          <a:p>
            <a:pPr marL="958161" algn="r"/>
            <a:r>
              <a:rPr lang="cs-CZ" dirty="0"/>
              <a:t> </a:t>
            </a:r>
            <a:fld id="{81D60167-4931-47E6-BA6A-407CBD079E47}" type="slidenum">
              <a:rPr lang="cs-CZ" smtClean="0"/>
              <a:pPr marL="958161" algn="r"/>
              <a:t>24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1671" y="1131948"/>
            <a:ext cx="10762129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cs-CZ" sz="2800" b="1" dirty="0">
                <a:latin typeface="Calibri" panose="020F0502020204030204" pitchFamily="34" charset="0"/>
              </a:rPr>
              <a:t>revize dotační politiky státu </a:t>
            </a:r>
            <a:r>
              <a:rPr lang="cs-CZ" sz="2800" dirty="0">
                <a:latin typeface="Calibri" panose="020F0502020204030204" pitchFamily="34" charset="0"/>
              </a:rPr>
              <a:t>– přesun vybraných dotací do RUD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800" b="1" dirty="0">
                <a:latin typeface="Calibri" panose="020F0502020204030204" pitchFamily="34" charset="0"/>
              </a:rPr>
              <a:t>zvýšení provozního salda </a:t>
            </a:r>
            <a:r>
              <a:rPr lang="cs-CZ" sz="2800" dirty="0">
                <a:latin typeface="Calibri" panose="020F0502020204030204" pitchFamily="34" charset="0"/>
              </a:rPr>
              <a:t>obcí a krajů = vyšší investice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</a:rPr>
              <a:t>dotace jsou </a:t>
            </a:r>
            <a:r>
              <a:rPr lang="cs-CZ" sz="2800" b="1" dirty="0">
                <a:latin typeface="Calibri" panose="020F0502020204030204" pitchFamily="34" charset="0"/>
              </a:rPr>
              <a:t>nejdražší peníze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</a:rPr>
              <a:t>výrazná </a:t>
            </a:r>
            <a:r>
              <a:rPr lang="cs-CZ" sz="2800" b="1" dirty="0">
                <a:latin typeface="Calibri" panose="020F0502020204030204" pitchFamily="34" charset="0"/>
              </a:rPr>
              <a:t>úspora byrokracie </a:t>
            </a:r>
            <a:r>
              <a:rPr lang="cs-CZ" sz="2800" dirty="0">
                <a:latin typeface="Calibri" panose="020F0502020204030204" pitchFamily="34" charset="0"/>
              </a:rPr>
              <a:t>na straně poskytovatelů i příjemců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</a:rPr>
              <a:t>dotace </a:t>
            </a:r>
            <a:r>
              <a:rPr lang="cs-CZ" sz="2800" b="1" dirty="0">
                <a:latin typeface="Calibri" panose="020F0502020204030204" pitchFamily="34" charset="0"/>
              </a:rPr>
              <a:t>zejména na investiční projekty</a:t>
            </a:r>
            <a:r>
              <a:rPr lang="cs-CZ" sz="2800" dirty="0">
                <a:latin typeface="Calibri" panose="020F0502020204030204" pitchFamily="34" charset="0"/>
              </a:rPr>
              <a:t> a pouze tam, kde uspokojují zásadní potřeby</a:t>
            </a:r>
            <a:endParaRPr lang="cs-CZ" sz="2800" b="1" dirty="0">
              <a:latin typeface="Calibri" panose="020F0502020204030204" pitchFamily="34" charset="0"/>
            </a:endParaRP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</a:rPr>
              <a:t>zásadní </a:t>
            </a:r>
            <a:r>
              <a:rPr lang="cs-CZ" sz="2800" b="1" dirty="0">
                <a:latin typeface="Calibri" panose="020F0502020204030204" pitchFamily="34" charset="0"/>
              </a:rPr>
              <a:t>omezení neinvestičních dotací</a:t>
            </a:r>
          </a:p>
          <a:p>
            <a:pPr marL="1371600" lvl="2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800" dirty="0">
                <a:latin typeface="Calibri" panose="020F0502020204030204" pitchFamily="34" charset="0"/>
              </a:rPr>
              <a:t>důsledné </a:t>
            </a:r>
            <a:r>
              <a:rPr lang="cs-CZ" sz="2800" b="1" dirty="0">
                <a:latin typeface="Calibri" panose="020F0502020204030204" pitchFamily="34" charset="0"/>
              </a:rPr>
              <a:t>uplatňování principu </a:t>
            </a:r>
            <a:r>
              <a:rPr lang="cs-CZ" sz="2800" b="1" dirty="0" err="1">
                <a:latin typeface="Calibri" panose="020F0502020204030204" pitchFamily="34" charset="0"/>
              </a:rPr>
              <a:t>adicionality</a:t>
            </a:r>
            <a:r>
              <a:rPr lang="cs-CZ" sz="2800" dirty="0">
                <a:latin typeface="Calibri" panose="020F0502020204030204" pitchFamily="34" charset="0"/>
              </a:rPr>
              <a:t>, tj. dotace poskytovat pouze tam, kde to bez nich nejde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cs-CZ" sz="2800" b="1" dirty="0">
                <a:latin typeface="Calibri" panose="020F0502020204030204" pitchFamily="34" charset="0"/>
              </a:rPr>
              <a:t>financování velkých měst </a:t>
            </a:r>
            <a:r>
              <a:rPr lang="cs-CZ" sz="2800" dirty="0">
                <a:latin typeface="Calibri" panose="020F0502020204030204" pitchFamily="34" charset="0"/>
              </a:rPr>
              <a:t>regionálního významu vs. </a:t>
            </a:r>
            <a:r>
              <a:rPr lang="cs-CZ" sz="2800" b="1" dirty="0">
                <a:latin typeface="Calibri" panose="020F0502020204030204" pitchFamily="34" charset="0"/>
              </a:rPr>
              <a:t>odůvodněnost zvláštních koeficientů 4 měst</a:t>
            </a:r>
          </a:p>
        </p:txBody>
      </p:sp>
    </p:spTree>
    <p:extLst>
      <p:ext uri="{BB962C8B-B14F-4D97-AF65-F5344CB8AC3E}">
        <p14:creationId xmlns:p14="http://schemas.microsoft.com/office/powerpoint/2010/main" val="1122448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 smtClean="0"/>
              <a:t>Změny RUD ano, ale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-1470707" y="6505837"/>
            <a:ext cx="1803400" cy="111125"/>
          </a:xfrm>
        </p:spPr>
        <p:txBody>
          <a:bodyPr/>
          <a:lstStyle/>
          <a:p>
            <a:pPr marL="958161" algn="r"/>
            <a:r>
              <a:rPr lang="cs-CZ" dirty="0"/>
              <a:t> </a:t>
            </a:r>
            <a:fld id="{81D60167-4931-47E6-BA6A-407CBD079E47}" type="slidenum">
              <a:rPr lang="cs-CZ" smtClean="0"/>
              <a:pPr marL="958161" algn="r"/>
              <a:t>25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1671" y="1130400"/>
            <a:ext cx="10762129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</a:rPr>
              <a:t>musí být citlivé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</a:rPr>
              <a:t>RUD musí zůstat </a:t>
            </a:r>
            <a:r>
              <a:rPr lang="cs-CZ" sz="2800" b="1" dirty="0">
                <a:latin typeface="Calibri" panose="020F0502020204030204" pitchFamily="34" charset="0"/>
              </a:rPr>
              <a:t>jednoduché, </a:t>
            </a:r>
            <a:r>
              <a:rPr lang="cs-CZ" sz="2800" b="1" dirty="0" err="1">
                <a:latin typeface="Calibri" panose="020F0502020204030204" pitchFamily="34" charset="0"/>
              </a:rPr>
              <a:t>predikovatelné</a:t>
            </a:r>
            <a:r>
              <a:rPr lang="cs-CZ" sz="2800" b="1" dirty="0">
                <a:latin typeface="Calibri" panose="020F0502020204030204" pitchFamily="34" charset="0"/>
              </a:rPr>
              <a:t> a vyvážené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</a:rPr>
              <a:t>mohlo / mělo by být doplněno </a:t>
            </a:r>
            <a:r>
              <a:rPr lang="cs-CZ" sz="2800" b="1" dirty="0">
                <a:latin typeface="Calibri" panose="020F0502020204030204" pitchFamily="34" charset="0"/>
              </a:rPr>
              <a:t>změnou místních poplatků</a:t>
            </a:r>
            <a:r>
              <a:rPr lang="cs-CZ" sz="2800" dirty="0">
                <a:latin typeface="Calibri" panose="020F0502020204030204" pitchFamily="34" charset="0"/>
              </a:rPr>
              <a:t> (rozšíření spektra)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</a:rPr>
              <a:t>RUD </a:t>
            </a:r>
            <a:r>
              <a:rPr lang="cs-CZ" sz="2800" b="1" dirty="0">
                <a:latin typeface="Calibri" panose="020F0502020204030204" pitchFamily="34" charset="0"/>
              </a:rPr>
              <a:t>nemůže řešit partikulární problémy </a:t>
            </a:r>
            <a:r>
              <a:rPr lang="cs-CZ" sz="2800" dirty="0">
                <a:latin typeface="Calibri" panose="020F0502020204030204" pitchFamily="34" charset="0"/>
              </a:rPr>
              <a:t>úzké skupiny</a:t>
            </a:r>
          </a:p>
          <a:p>
            <a:pPr marL="0" lvl="1">
              <a:spcBef>
                <a:spcPts val="1800"/>
              </a:spcBef>
              <a:spcAft>
                <a:spcPts val="1200"/>
              </a:spcAft>
            </a:pPr>
            <a:r>
              <a:rPr lang="cs-CZ" sz="2800" dirty="0">
                <a:latin typeface="Calibri" panose="020F0502020204030204" pitchFamily="34" charset="0"/>
              </a:rPr>
              <a:t>Hodně bude záležet na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prioritách vlády </a:t>
            </a:r>
            <a:r>
              <a:rPr lang="cs-CZ" sz="2800" dirty="0">
                <a:latin typeface="Calibri" panose="020F0502020204030204" pitchFamily="34" charset="0"/>
              </a:rPr>
              <a:t>ve vztahu k územním samosprávám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daňové politice </a:t>
            </a:r>
            <a:r>
              <a:rPr lang="cs-CZ" sz="2800" dirty="0">
                <a:latin typeface="Calibri" panose="020F0502020204030204" pitchFamily="34" charset="0"/>
              </a:rPr>
              <a:t>vlády (např. rušení různých výjimek)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72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Financování </a:t>
            </a:r>
            <a:r>
              <a:rPr lang="cs-CZ" dirty="0"/>
              <a:t>obnovy vodovodů </a:t>
            </a:r>
            <a:r>
              <a:rPr lang="cs-CZ" dirty="0" smtClean="0"/>
              <a:t>a kanalizací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60900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26</a:t>
            </a:fld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590400" y="1130400"/>
            <a:ext cx="10780059" cy="53149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novela </a:t>
            </a:r>
            <a:r>
              <a:rPr lang="cs-CZ" sz="2400" b="1" dirty="0" smtClean="0"/>
              <a:t>§ </a:t>
            </a:r>
            <a:r>
              <a:rPr lang="cs-CZ" sz="2400" b="1" dirty="0"/>
              <a:t>13 </a:t>
            </a:r>
            <a:r>
              <a:rPr lang="cs-CZ" sz="2400" dirty="0"/>
              <a:t>vyhlášky č. 428/2001 Sb., ve znění vyhlášky č. 244/2021 Sb.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400" dirty="0"/>
              <a:t>odložená účinnost </a:t>
            </a:r>
            <a:r>
              <a:rPr lang="pl-PL" sz="2400" b="1" dirty="0"/>
              <a:t>od 1. ledna 2026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b="1" dirty="0"/>
              <a:t>peněžní prostředky </a:t>
            </a:r>
            <a:r>
              <a:rPr lang="cs-CZ" sz="2400" b="1" u="sng" dirty="0"/>
              <a:t>na obnovu</a:t>
            </a:r>
            <a:r>
              <a:rPr lang="cs-CZ" sz="2400" b="1" dirty="0"/>
              <a:t> vodovodů a kanalizací </a:t>
            </a:r>
            <a:r>
              <a:rPr lang="cs-CZ" sz="2400" dirty="0"/>
              <a:t>ve výši </a:t>
            </a:r>
            <a:r>
              <a:rPr lang="cs-CZ" sz="2400" b="1" u="sng" dirty="0"/>
              <a:t>adekvátní roční potřeby</a:t>
            </a:r>
            <a:r>
              <a:rPr lang="cs-CZ" sz="2400" dirty="0"/>
              <a:t> peněžních </a:t>
            </a:r>
            <a:r>
              <a:rPr lang="cs-CZ" sz="2400" dirty="0" smtClean="0"/>
              <a:t>prostředků</a:t>
            </a:r>
          </a:p>
          <a:p>
            <a:pPr marL="534988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 dirty="0" smtClean="0"/>
              <a:t>= </a:t>
            </a:r>
            <a:r>
              <a:rPr lang="cs-CZ" sz="2400" b="1" dirty="0"/>
              <a:t>podíl hodnoty majetku </a:t>
            </a:r>
            <a:r>
              <a:rPr lang="cs-CZ" sz="2400" dirty="0"/>
              <a:t>vyjádřené </a:t>
            </a:r>
            <a:r>
              <a:rPr lang="cs-CZ" sz="2400" b="1" dirty="0" smtClean="0"/>
              <a:t>v reprodukční </a:t>
            </a:r>
            <a:r>
              <a:rPr lang="cs-CZ" sz="2400" b="1" dirty="0"/>
              <a:t>pořizovací ceně</a:t>
            </a:r>
            <a:r>
              <a:rPr lang="cs-CZ" sz="2400" dirty="0"/>
              <a:t> podle vybraných údajů z majetkové evidence vodovodů </a:t>
            </a:r>
            <a:r>
              <a:rPr lang="cs-CZ" sz="2400" dirty="0" smtClean="0"/>
              <a:t>a kanalizací </a:t>
            </a:r>
            <a:r>
              <a:rPr lang="cs-CZ" sz="2400" b="1" dirty="0" smtClean="0"/>
              <a:t>a</a:t>
            </a:r>
            <a:r>
              <a:rPr lang="cs-CZ" sz="2400" dirty="0"/>
              <a:t> </a:t>
            </a:r>
            <a:r>
              <a:rPr lang="cs-CZ" sz="2400" b="1" dirty="0" smtClean="0"/>
              <a:t>teoretické </a:t>
            </a:r>
            <a:r>
              <a:rPr lang="cs-CZ" sz="2400" b="1" dirty="0"/>
              <a:t>životnosti infrastruktury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b="1" dirty="0"/>
              <a:t>rezervou </a:t>
            </a:r>
            <a:r>
              <a:rPr lang="cs-CZ" sz="2400" dirty="0"/>
              <a:t>finančních prostředků na obnovu vodovodů a kanalizací se rozumí </a:t>
            </a:r>
            <a:r>
              <a:rPr lang="cs-CZ" sz="2400" b="1" dirty="0"/>
              <a:t>peněžní prostředky určené na obnovu vodovodů a kanalizací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b="1" dirty="0"/>
              <a:t>příděl do rezervy </a:t>
            </a:r>
            <a:r>
              <a:rPr lang="cs-CZ" sz="2400" dirty="0" smtClean="0"/>
              <a:t>na </a:t>
            </a:r>
            <a:r>
              <a:rPr lang="cs-CZ" sz="2400" dirty="0"/>
              <a:t>obnovu </a:t>
            </a:r>
            <a:r>
              <a:rPr lang="cs-CZ" sz="2400" dirty="0" smtClean="0"/>
              <a:t>je </a:t>
            </a:r>
            <a:r>
              <a:rPr lang="cs-CZ" sz="2400" dirty="0"/>
              <a:t>tvořen </a:t>
            </a:r>
            <a:r>
              <a:rPr lang="cs-CZ" sz="2400" b="1" u="sng" dirty="0"/>
              <a:t>peněžními</a:t>
            </a:r>
            <a:r>
              <a:rPr lang="cs-CZ" sz="2400" b="1" dirty="0"/>
              <a:t> prostředky z vodného </a:t>
            </a:r>
            <a:r>
              <a:rPr lang="cs-CZ" sz="2400" b="1" dirty="0" smtClean="0"/>
              <a:t>a stočného</a:t>
            </a:r>
            <a:r>
              <a:rPr lang="cs-CZ" sz="2400" b="1" dirty="0"/>
              <a:t>, </a:t>
            </a:r>
            <a:r>
              <a:rPr lang="cs-CZ" sz="2400" b="1" dirty="0" err="1"/>
              <a:t>pachtovného</a:t>
            </a:r>
            <a:r>
              <a:rPr lang="cs-CZ" sz="2400" b="1" dirty="0"/>
              <a:t> </a:t>
            </a:r>
            <a:r>
              <a:rPr lang="cs-CZ" sz="2400" dirty="0"/>
              <a:t>nebo</a:t>
            </a:r>
            <a:r>
              <a:rPr lang="cs-CZ" sz="2400" b="1" dirty="0"/>
              <a:t> </a:t>
            </a:r>
            <a:r>
              <a:rPr lang="cs-CZ" sz="2400" b="1" dirty="0" smtClean="0"/>
              <a:t>nájemného</a:t>
            </a:r>
            <a:r>
              <a:rPr lang="cs-CZ" sz="2400" dirty="0" smtClean="0"/>
              <a:t>,</a:t>
            </a:r>
            <a:r>
              <a:rPr lang="cs-CZ" sz="2400" b="1" dirty="0" smtClean="0"/>
              <a:t> </a:t>
            </a:r>
            <a:r>
              <a:rPr lang="cs-CZ" sz="2400" dirty="0" smtClean="0"/>
              <a:t>a dalších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03589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 smtClean="0"/>
              <a:t>Financování </a:t>
            </a:r>
            <a:r>
              <a:rPr lang="cs-CZ" dirty="0"/>
              <a:t>obnovy vodovodů a kanalizací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60900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27</a:t>
            </a:fld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590400" y="1130400"/>
            <a:ext cx="11166510" cy="531499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použití peněžních prostředků na jiné účely 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dirty="0"/>
              <a:t>pouze </a:t>
            </a:r>
            <a:r>
              <a:rPr lang="cs-CZ" sz="2400" b="1" dirty="0"/>
              <a:t>dočasně</a:t>
            </a:r>
            <a:r>
              <a:rPr lang="cs-CZ" sz="2400" dirty="0"/>
              <a:t>, pokud doba životnosti vodovodů nebo kanalizací </a:t>
            </a:r>
            <a:r>
              <a:rPr lang="cs-CZ" sz="2400" b="1" dirty="0"/>
              <a:t>nepřesáhla jednu polovinu </a:t>
            </a:r>
            <a:r>
              <a:rPr lang="cs-CZ" sz="2400" b="1" dirty="0" smtClean="0"/>
              <a:t>životnosti</a:t>
            </a:r>
            <a:endParaRPr lang="cs-CZ" sz="2400" dirty="0"/>
          </a:p>
          <a:p>
            <a:pPr marL="176213" indent="0" algn="just">
              <a:lnSpc>
                <a:spcPct val="100000"/>
              </a:lnSpc>
              <a:spcAft>
                <a:spcPts val="1800"/>
              </a:spcAft>
              <a:buNone/>
            </a:pPr>
            <a:r>
              <a:rPr lang="cs-CZ" sz="2400" dirty="0" smtClean="0"/>
              <a:t>(</a:t>
            </a:r>
            <a:r>
              <a:rPr lang="en-GB" sz="2400" dirty="0" smtClean="0"/>
              <a:t>&lt; 50 </a:t>
            </a:r>
            <a:r>
              <a:rPr lang="cs-CZ" sz="2400" dirty="0" smtClean="0"/>
              <a:t>%</a:t>
            </a:r>
            <a:r>
              <a:rPr lang="en-GB" sz="2400" dirty="0" smtClean="0"/>
              <a:t> </a:t>
            </a:r>
            <a:r>
              <a:rPr lang="cs-CZ" sz="2400" dirty="0" smtClean="0"/>
              <a:t>odpisů)</a:t>
            </a:r>
            <a:endParaRPr lang="cs-CZ" sz="2400" b="1" dirty="0"/>
          </a:p>
          <a:p>
            <a:pPr algn="just">
              <a:lnSpc>
                <a:spcPct val="100000"/>
              </a:lnSpc>
              <a:spcAft>
                <a:spcPts val="1800"/>
              </a:spcAft>
            </a:pPr>
            <a:r>
              <a:rPr lang="cs-CZ" sz="2400" b="1" dirty="0" smtClean="0"/>
              <a:t>peněžní </a:t>
            </a:r>
            <a:r>
              <a:rPr lang="cs-CZ" sz="2400" b="1" dirty="0"/>
              <a:t>prostředky musí být převedeny zpět </a:t>
            </a:r>
            <a:r>
              <a:rPr lang="cs-CZ" sz="2400" dirty="0"/>
              <a:t>do rezervy </a:t>
            </a:r>
            <a:r>
              <a:rPr lang="cs-CZ" sz="2400" dirty="0" smtClean="0"/>
              <a:t>nejpozději</a:t>
            </a:r>
            <a:r>
              <a:rPr lang="cs-CZ" sz="2400" b="1" dirty="0" smtClean="0"/>
              <a:t> </a:t>
            </a:r>
            <a:r>
              <a:rPr lang="cs-CZ" sz="2400" b="1" dirty="0"/>
              <a:t>do 10 let</a:t>
            </a:r>
            <a:r>
              <a:rPr lang="cs-CZ" sz="2400" dirty="0"/>
              <a:t> od jejich použití na jiné účely</a:t>
            </a:r>
          </a:p>
          <a:p>
            <a:pPr algn="just">
              <a:lnSpc>
                <a:spcPct val="100000"/>
              </a:lnSpc>
              <a:spcAft>
                <a:spcPts val="1800"/>
              </a:spcAft>
            </a:pPr>
            <a:r>
              <a:rPr lang="cs-CZ" sz="2400" b="1" dirty="0"/>
              <a:t>další použití peněžních prostředků </a:t>
            </a:r>
            <a:r>
              <a:rPr lang="cs-CZ" sz="2400" dirty="0"/>
              <a:t>z rezervy </a:t>
            </a:r>
            <a:r>
              <a:rPr lang="cs-CZ" sz="2400" dirty="0" smtClean="0"/>
              <a:t>na </a:t>
            </a:r>
            <a:r>
              <a:rPr lang="cs-CZ" sz="2400" dirty="0"/>
              <a:t>jiné účely je možné </a:t>
            </a:r>
            <a:r>
              <a:rPr lang="cs-CZ" sz="2400" b="1" dirty="0"/>
              <a:t>až po vrácení peněžních prostředků použitých na jiné </a:t>
            </a:r>
            <a:r>
              <a:rPr lang="cs-CZ" sz="2400" b="1" dirty="0" smtClean="0"/>
              <a:t>účely</a:t>
            </a:r>
            <a:endParaRPr lang="cs-CZ" sz="24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16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 smtClean="0"/>
              <a:t>Financování </a:t>
            </a:r>
            <a:r>
              <a:rPr lang="cs-CZ" dirty="0"/>
              <a:t>obnovy vodovodů a kanalizací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60900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28</a:t>
            </a:fld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590400" y="1130400"/>
            <a:ext cx="11166510" cy="531499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400" b="1" u="sng" dirty="0" smtClean="0">
                <a:solidFill>
                  <a:srgbClr val="000000"/>
                </a:solidFill>
                <a:ea typeface="Calibri" panose="020F0502020204030204" pitchFamily="34" charset="0"/>
              </a:rPr>
              <a:t>Doporučení</a:t>
            </a:r>
            <a:r>
              <a:rPr lang="cs-CZ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 (viz důvodová </a:t>
            </a:r>
            <a:r>
              <a:rPr lang="cs-CZ" sz="2400" dirty="0">
                <a:solidFill>
                  <a:srgbClr val="000000"/>
                </a:solidFill>
                <a:ea typeface="Calibri" panose="020F0502020204030204" pitchFamily="34" charset="0"/>
              </a:rPr>
              <a:t>zpráva), </a:t>
            </a:r>
            <a:r>
              <a:rPr lang="cs-CZ" sz="2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pokud plán financování obnovy </a:t>
            </a:r>
            <a:r>
              <a:rPr lang="cs-CZ" sz="2400" dirty="0">
                <a:solidFill>
                  <a:srgbClr val="000000"/>
                </a:solidFill>
                <a:ea typeface="Calibri" panose="020F0502020204030204" pitchFamily="34" charset="0"/>
              </a:rPr>
              <a:t>(rezerva peněžních prostředků) </a:t>
            </a:r>
            <a:r>
              <a:rPr lang="cs-CZ" sz="2400" b="1" u="sng" dirty="0" smtClean="0">
                <a:solidFill>
                  <a:srgbClr val="000000"/>
                </a:solidFill>
                <a:ea typeface="Calibri" panose="020F0502020204030204" pitchFamily="34" charset="0"/>
              </a:rPr>
              <a:t>není plněn</a:t>
            </a:r>
            <a:r>
              <a:rPr lang="cs-CZ" sz="2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cs-CZ" sz="2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ve </a:t>
            </a:r>
            <a:r>
              <a:rPr lang="cs-CZ" sz="2400" b="1" dirty="0">
                <a:solidFill>
                  <a:srgbClr val="000000"/>
                </a:solidFill>
                <a:ea typeface="Calibri" panose="020F0502020204030204" pitchFamily="34" charset="0"/>
              </a:rPr>
              <a:t>výši </a:t>
            </a:r>
            <a:r>
              <a:rPr lang="cs-CZ" sz="2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reprodukčních odpisů</a:t>
            </a:r>
            <a:r>
              <a:rPr lang="cs-CZ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Pokud </a:t>
            </a:r>
            <a:r>
              <a:rPr lang="cs-CZ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cena </a:t>
            </a:r>
            <a:r>
              <a:rPr lang="cs-CZ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vodného </a:t>
            </a:r>
            <a:r>
              <a:rPr lang="cs-CZ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a </a:t>
            </a:r>
            <a:r>
              <a:rPr lang="cs-CZ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stočného </a:t>
            </a: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po započítání předpokládané potřeby prostředků na </a:t>
            </a:r>
            <a:r>
              <a:rPr lang="cs-CZ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obnovu:</a:t>
            </a:r>
            <a:endParaRPr lang="cs-CZ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538163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nedosahuje </a:t>
            </a:r>
            <a:r>
              <a:rPr lang="cs-CZ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republikového průměru </a:t>
            </a: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zavést opatření, aby </a:t>
            </a:r>
            <a:r>
              <a:rPr lang="cs-CZ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do 5 let </a:t>
            </a: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roční tvorba prostředků na obnovu odpovídala roční potřebě </a:t>
            </a:r>
            <a:r>
              <a:rPr lang="cs-CZ" sz="2400" dirty="0">
                <a:ea typeface="Times New Roman" panose="02020603050405020304" pitchFamily="18" charset="0"/>
              </a:rPr>
              <a:t>peněžních prostředků na </a:t>
            </a:r>
            <a:r>
              <a:rPr lang="cs-CZ" sz="2400" dirty="0" smtClean="0">
                <a:ea typeface="Times New Roman" panose="02020603050405020304" pitchFamily="18" charset="0"/>
              </a:rPr>
              <a:t>obnovu</a:t>
            </a:r>
          </a:p>
          <a:p>
            <a:pPr marL="538163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je </a:t>
            </a:r>
            <a:r>
              <a:rPr lang="cs-CZ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nižší než sociálně únosná cena a zároveň vyšší než republikový průměr </a:t>
            </a: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zavést opatření, aby </a:t>
            </a:r>
            <a:r>
              <a:rPr lang="cs-CZ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do 10 let </a:t>
            </a: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roční tvorba prostředků na obnovu odpovídala roční potřebě </a:t>
            </a:r>
            <a:r>
              <a:rPr lang="cs-CZ" sz="2400" dirty="0">
                <a:ea typeface="Times New Roman" panose="02020603050405020304" pitchFamily="18" charset="0"/>
              </a:rPr>
              <a:t>peněžních prostředků na </a:t>
            </a:r>
            <a:r>
              <a:rPr lang="cs-CZ" sz="2400" dirty="0" smtClean="0">
                <a:ea typeface="Times New Roman" panose="02020603050405020304" pitchFamily="18" charset="0"/>
              </a:rPr>
              <a:t>obnovu</a:t>
            </a:r>
            <a:endParaRPr lang="cs-CZ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538163" lvl="1">
              <a:lnSpc>
                <a:spcPct val="100000"/>
              </a:lnSpc>
              <a:spcAft>
                <a:spcPts val="600"/>
              </a:spcAft>
            </a:pPr>
            <a:r>
              <a:rPr lang="cs-CZ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překračuje </a:t>
            </a:r>
            <a:r>
              <a:rPr lang="cs-CZ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výši sociálně únosné ceny </a:t>
            </a: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navrhuje se, aby </a:t>
            </a:r>
            <a:r>
              <a:rPr lang="cs-CZ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do 10 let </a:t>
            </a: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roční tvorba prostředků na obnovu dosáhla k hranici sociální únosnosti a dále byla saturována </a:t>
            </a:r>
            <a:r>
              <a:rPr lang="cs-CZ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i z jiných zdrojů </a:t>
            </a:r>
            <a:r>
              <a:rPr lang="cs-CZ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vlastníka</a:t>
            </a:r>
            <a:endParaRPr lang="cs-CZ" sz="24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56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1060621" y="761138"/>
            <a:ext cx="10210800" cy="3146854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73535" y="4191125"/>
            <a:ext cx="792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>
                <a:solidFill>
                  <a:schemeClr val="accent3"/>
                </a:solidFill>
              </a:rPr>
              <a:t>monitor.statnipokladna.cz</a:t>
            </a:r>
            <a:br>
              <a:rPr lang="cs-CZ" u="sng" dirty="0">
                <a:solidFill>
                  <a:schemeClr val="accent3"/>
                </a:solidFill>
              </a:rPr>
            </a:br>
            <a:r>
              <a:rPr lang="cs-CZ" u="sng" dirty="0">
                <a:solidFill>
                  <a:schemeClr val="accent3"/>
                </a:solidFill>
              </a:rPr>
              <a:t>https://www.mfcr.cz/cs/verejny-sektor/uzemni-rozpocty/metodicka-podpora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4" name="Zástupný symbol pro číslo snímku 6"/>
          <p:cNvSpPr txBox="1">
            <a:spLocks/>
          </p:cNvSpPr>
          <p:nvPr/>
        </p:nvSpPr>
        <p:spPr>
          <a:xfrm>
            <a:off x="0" y="6462583"/>
            <a:ext cx="442784" cy="395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3CF81-40B1-461F-ABB1-DF8E3BDEAF2C}" type="slidenum">
              <a:rPr lang="cs-CZ" sz="1200" smtClean="0"/>
              <a:pPr/>
              <a:t>29</a:t>
            </a:fld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0621" y="2985245"/>
            <a:ext cx="3385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Miroslav MATEJ</a:t>
            </a:r>
          </a:p>
          <a:p>
            <a:r>
              <a:rPr lang="cs-CZ" dirty="0"/>
              <a:t>ředitel odboru</a:t>
            </a:r>
          </a:p>
          <a:p>
            <a:r>
              <a:rPr lang="cs-CZ" dirty="0"/>
              <a:t>Financování územních rozpočtů</a:t>
            </a:r>
          </a:p>
        </p:txBody>
      </p:sp>
    </p:spTree>
    <p:extLst>
      <p:ext uri="{BB962C8B-B14F-4D97-AF65-F5344CB8AC3E}">
        <p14:creationId xmlns:p14="http://schemas.microsoft.com/office/powerpoint/2010/main" val="116655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41" y="1166290"/>
            <a:ext cx="9834718" cy="51714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013" y="0"/>
            <a:ext cx="11700000" cy="1080000"/>
          </a:xfrm>
        </p:spPr>
        <p:txBody>
          <a:bodyPr/>
          <a:lstStyle/>
          <a:p>
            <a:r>
              <a:rPr lang="cs-CZ" dirty="0"/>
              <a:t>Hlavní makroekonomické indikátory – listopad 2021</a:t>
            </a:r>
          </a:p>
        </p:txBody>
      </p:sp>
      <p:sp>
        <p:nvSpPr>
          <p:cNvPr id="10" name="Ovál 9"/>
          <p:cNvSpPr/>
          <p:nvPr/>
        </p:nvSpPr>
        <p:spPr>
          <a:xfrm>
            <a:off x="8859223" y="2050128"/>
            <a:ext cx="313703" cy="31991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859222" y="2762623"/>
            <a:ext cx="313703" cy="31991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8859221" y="3703033"/>
            <a:ext cx="313703" cy="31991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8859222" y="4163168"/>
            <a:ext cx="313703" cy="31991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10075675" y="4172132"/>
            <a:ext cx="313703" cy="31991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0" y="6337738"/>
            <a:ext cx="442784" cy="394138"/>
          </a:xfrm>
        </p:spPr>
        <p:txBody>
          <a:bodyPr/>
          <a:lstStyle/>
          <a:p>
            <a:fld id="{7EB3CF81-40B1-461F-ABB1-DF8E3BDEAF2C}" type="slidenum">
              <a:rPr lang="cs-CZ" smtClean="0"/>
              <a:t>3</a:t>
            </a:fld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10075675" y="3703033"/>
            <a:ext cx="313703" cy="31991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0084636" y="2053526"/>
            <a:ext cx="313703" cy="31991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9466073" y="3703033"/>
            <a:ext cx="313703" cy="31991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0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Saldo sektoru vládních institucí a jeho institucionální struktura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28055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4</a:t>
            </a:fld>
            <a:endParaRPr lang="cs-CZ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934089"/>
              </p:ext>
            </p:extLst>
          </p:nvPr>
        </p:nvGraphicFramePr>
        <p:xfrm>
          <a:off x="900546" y="1427686"/>
          <a:ext cx="10390909" cy="490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04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 smtClean="0"/>
              <a:t>Vývoj salda hospodaření obcí a krajů (mld. Kč)</a:t>
            </a:r>
            <a:endParaRPr lang="cs-CZ" sz="1800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pro obrázek 6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625221763"/>
              </p:ext>
            </p:extLst>
          </p:nvPr>
        </p:nvGraphicFramePr>
        <p:xfrm>
          <a:off x="838200" y="1852400"/>
          <a:ext cx="105156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0" y="6328055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93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 smtClean="0"/>
              <a:t>Daňové příjmy obcí a krajů 2019-2021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0" y="6268916"/>
            <a:ext cx="442784" cy="551793"/>
          </a:xfrm>
        </p:spPr>
        <p:txBody>
          <a:bodyPr/>
          <a:lstStyle/>
          <a:p>
            <a:fld id="{7EB3CF81-40B1-461F-ABB1-DF8E3BDEAF2C}" type="slidenum">
              <a:rPr lang="cs-CZ" smtClean="0"/>
              <a:t>6</a:t>
            </a:fld>
            <a:endParaRPr lang="cs-CZ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882399"/>
              </p:ext>
            </p:extLst>
          </p:nvPr>
        </p:nvGraphicFramePr>
        <p:xfrm>
          <a:off x="1828800" y="2163763"/>
          <a:ext cx="85344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List" r:id="rId4" imgW="3457716" imgH="590460" progId="Excel.Sheet.12">
                  <p:embed/>
                </p:oleObj>
              </mc:Choice>
              <mc:Fallback>
                <p:oleObj name="List" r:id="rId4" imgW="3457716" imgH="590460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163763"/>
                        <a:ext cx="8534400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302121" y="4240306"/>
            <a:ext cx="492835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Stav k </a:t>
            </a:r>
            <a:r>
              <a:rPr lang="cs-CZ" sz="2400" b="1" dirty="0"/>
              <a:t>31. 8. 2021</a:t>
            </a:r>
            <a:r>
              <a:rPr lang="cs-CZ" sz="2400" dirty="0"/>
              <a:t> (oproti 8/2019):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Plnění daňových příjmů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obce + 2,0 mld. Kč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kraje + 2,0 mld. Kč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30471" y="4249269"/>
            <a:ext cx="515246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Stav k </a:t>
            </a:r>
            <a:r>
              <a:rPr lang="cs-CZ" sz="2400" b="1" dirty="0"/>
              <a:t>30. 9. 2021</a:t>
            </a:r>
            <a:r>
              <a:rPr lang="cs-CZ" sz="2400" dirty="0"/>
              <a:t>(oproti 9/2019):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Plnění daňových příjmů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obce + 6,1 mld. Kč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kraje + 3,5 mld. Kč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2938" y="1726397"/>
            <a:ext cx="613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Očekávaná skutečnost ke konci roku 2021 (data ze 7/2021)</a:t>
            </a:r>
          </a:p>
        </p:txBody>
      </p:sp>
    </p:spTree>
    <p:extLst>
      <p:ext uri="{BB962C8B-B14F-4D97-AF65-F5344CB8AC3E}">
        <p14:creationId xmlns:p14="http://schemas.microsoft.com/office/powerpoint/2010/main" val="51253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dirty="0"/>
              <a:t>Stav na účtech a dluh obcí včetně PO (v mld. Kč)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328055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7</a:t>
            </a:fld>
            <a:endParaRPr lang="cs-CZ" dirty="0"/>
          </a:p>
        </p:txBody>
      </p:sp>
      <p:sp>
        <p:nvSpPr>
          <p:cNvPr id="11" name="Levá složená závorka 10"/>
          <p:cNvSpPr/>
          <p:nvPr/>
        </p:nvSpPr>
        <p:spPr>
          <a:xfrm rot="5400000">
            <a:off x="9902729" y="1050918"/>
            <a:ext cx="334194" cy="138613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9066666" y="1269113"/>
            <a:ext cx="240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+47,5 mld. Kč, tj. o 17,9 %</a:t>
            </a:r>
          </a:p>
        </p:txBody>
      </p:sp>
      <p:sp>
        <p:nvSpPr>
          <p:cNvPr id="13" name="TextovéPole 12"/>
          <p:cNvSpPr txBox="1"/>
          <p:nvPr/>
        </p:nvSpPr>
        <p:spPr>
          <a:xfrm rot="5400000">
            <a:off x="10683446" y="3410049"/>
            <a:ext cx="1883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+245,4 mld. Kč</a:t>
            </a:r>
          </a:p>
        </p:txBody>
      </p:sp>
      <p:graphicFrame>
        <p:nvGraphicFramePr>
          <p:cNvPr id="14" name="Zástupný symbol pro obrázek 1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923009695"/>
              </p:ext>
            </p:extLst>
          </p:nvPr>
        </p:nvGraphicFramePr>
        <p:xfrm>
          <a:off x="838200" y="1728788"/>
          <a:ext cx="105156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avá složená závorka 4"/>
          <p:cNvSpPr/>
          <p:nvPr/>
        </p:nvSpPr>
        <p:spPr>
          <a:xfrm>
            <a:off x="11046023" y="2261062"/>
            <a:ext cx="307777" cy="224443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1"/>
          <p:cNvSpPr txBox="1"/>
          <p:nvPr/>
        </p:nvSpPr>
        <p:spPr>
          <a:xfrm>
            <a:off x="10853283" y="3383280"/>
            <a:ext cx="475129" cy="2510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b="1" dirty="0" smtClean="0">
                <a:solidFill>
                  <a:srgbClr val="FF0000"/>
                </a:solidFill>
              </a:rPr>
              <a:t>4,6x</a:t>
            </a:r>
            <a:endParaRPr lang="cs-CZ" sz="1100" b="1" dirty="0">
              <a:solidFill>
                <a:srgbClr val="FF0000"/>
              </a:solidFill>
            </a:endParaRPr>
          </a:p>
        </p:txBody>
      </p:sp>
      <p:sp>
        <p:nvSpPr>
          <p:cNvPr id="10" name="TextovéPole 1"/>
          <p:cNvSpPr txBox="1"/>
          <p:nvPr/>
        </p:nvSpPr>
        <p:spPr>
          <a:xfrm>
            <a:off x="8829101" y="3521333"/>
            <a:ext cx="475129" cy="2510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b="1" dirty="0" smtClean="0">
                <a:solidFill>
                  <a:srgbClr val="FF0000"/>
                </a:solidFill>
              </a:rPr>
              <a:t>3,5x</a:t>
            </a:r>
            <a:endParaRPr lang="cs-CZ" sz="1100" b="1" dirty="0">
              <a:solidFill>
                <a:srgbClr val="FF0000"/>
              </a:solidFill>
            </a:endParaRPr>
          </a:p>
        </p:txBody>
      </p:sp>
      <p:sp>
        <p:nvSpPr>
          <p:cNvPr id="15" name="Levá složená závorka 14"/>
          <p:cNvSpPr/>
          <p:nvPr/>
        </p:nvSpPr>
        <p:spPr>
          <a:xfrm rot="10800000">
            <a:off x="8690131" y="2903386"/>
            <a:ext cx="138970" cy="1522769"/>
          </a:xfrm>
          <a:prstGeom prst="leftBrace">
            <a:avLst>
              <a:gd name="adj1" fmla="val 8333"/>
              <a:gd name="adj2" fmla="val 52355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16" name="TextovéPole 1"/>
          <p:cNvSpPr txBox="1"/>
          <p:nvPr/>
        </p:nvSpPr>
        <p:spPr>
          <a:xfrm>
            <a:off x="7817010" y="3636776"/>
            <a:ext cx="475129" cy="2510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b="1" dirty="0" smtClean="0">
                <a:solidFill>
                  <a:srgbClr val="FF0000"/>
                </a:solidFill>
              </a:rPr>
              <a:t>3,1x</a:t>
            </a:r>
            <a:endParaRPr lang="cs-CZ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7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15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Příjmy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obcí</a:t>
            </a:r>
            <a:r>
              <a:rPr lang="cs-CZ" dirty="0"/>
              <a:t> a očekávaná skutečnost 2021 – meziroční změna (v mld. Kč)</a:t>
            </a:r>
          </a:p>
        </p:txBody>
      </p:sp>
      <p:graphicFrame>
        <p:nvGraphicFramePr>
          <p:cNvPr id="6" name="Zástupný symbol pro obrázek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228768226"/>
              </p:ext>
            </p:extLst>
          </p:nvPr>
        </p:nvGraphicFramePr>
        <p:xfrm>
          <a:off x="838200" y="1728788"/>
          <a:ext cx="105156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0" y="6328055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70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0"/>
            <a:ext cx="11700000" cy="1080000"/>
          </a:xfrm>
        </p:spPr>
        <p:txBody>
          <a:bodyPr/>
          <a:lstStyle/>
          <a:p>
            <a:r>
              <a:rPr lang="cs-CZ" sz="2800" dirty="0"/>
              <a:t>Daňové příjmy obcí – září 2021 (výkaz FIN)</a:t>
            </a:r>
            <a:endParaRPr lang="cs-CZ" sz="1400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-1072055" y="6356115"/>
            <a:ext cx="1423784" cy="441603"/>
          </a:xfrm>
        </p:spPr>
        <p:txBody>
          <a:bodyPr/>
          <a:lstStyle/>
          <a:p>
            <a:pPr marL="958161" algn="r"/>
            <a:r>
              <a:rPr lang="cs-CZ" dirty="0"/>
              <a:t>  </a:t>
            </a:r>
            <a:fld id="{81D60167-4931-47E6-BA6A-407CBD079E47}" type="slidenum">
              <a:rPr lang="cs-CZ" smtClean="0"/>
              <a:pPr marL="958161" algn="r"/>
              <a:t>9</a:t>
            </a:fld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43357"/>
              </p:ext>
            </p:extLst>
          </p:nvPr>
        </p:nvGraphicFramePr>
        <p:xfrm>
          <a:off x="1599463" y="896486"/>
          <a:ext cx="8945679" cy="5473869"/>
        </p:xfrm>
        <a:graphic>
          <a:graphicData uri="http://schemas.openxmlformats.org/drawingml/2006/table">
            <a:tbl>
              <a:tblPr/>
              <a:tblGrid>
                <a:gridCol w="478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9137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cs-CZ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Ukazatel</a:t>
                      </a:r>
                    </a:p>
                  </a:txBody>
                  <a:tcPr marL="8022" marR="8022" marT="8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Období</a:t>
                      </a:r>
                    </a:p>
                  </a:txBody>
                  <a:tcPr marL="8022" marR="8022" marT="802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Meziroční srovnání</a:t>
                      </a:r>
                    </a:p>
                  </a:txBody>
                  <a:tcPr marL="8022" marR="8022" marT="802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1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09/2020</a:t>
                      </a:r>
                    </a:p>
                  </a:txBody>
                  <a:tcPr marL="96273" marR="8022" marT="8022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09/2021</a:t>
                      </a:r>
                    </a:p>
                  </a:txBody>
                  <a:tcPr marL="96273" marR="8022" marT="8022" marB="0" anchor="ctr">
                    <a:lnL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mil. Kč</a:t>
                      </a:r>
                    </a:p>
                  </a:txBody>
                  <a:tcPr marL="8022" marR="8022" marT="802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022" marR="8022" marT="8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Daňové příjmy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168 289,73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187 898,37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19 608,64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z toho: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Daně z příjmů fyzických osob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40 535,04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33 396,39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-7 138,65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-17,61%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z toho: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ze závislé činnosti a funkčních požitků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36 508,37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27 338,95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-9 169,42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-25,12%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z přiznání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374,07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1 339,21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965,14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258,01%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z kapitálových výnosů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3 652,29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4 718,21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1 065,92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Daně z příjmů právnických osob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33 876,90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48 886,03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15 009,13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z toho: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daň z příjmů právnických osob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27 501,49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42 332,22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14 830,73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daň z příjmů právnických osob za obce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6 375,40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6 553,80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178,40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Daň z přidané hodnoty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72 999,56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84 243,84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11 244,28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Daně a poplatky z vybraných činností a služeb 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12 526,36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12 719,65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193,29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z toho: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poplatky a odvody v oblasti život. prostředí 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2 447,35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2 159,54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-287,81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-11,76%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místní poplatky z vybraných čin. a služeb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4 432,18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4 581,71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149,53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ostatní odvody z vybraných čin. a služeb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449,31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-16,80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-3,74%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správní poplatky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1 761,83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1 960,47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198,64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186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Daně v oblasti hazardních her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3 435,70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3 585,41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149,71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913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Daň z  nemovitých věcí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8 351,29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8 651,96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300,67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158813"/>
      </p:ext>
    </p:extLst>
  </p:cSld>
  <p:clrMapOvr>
    <a:masterClrMapping/>
  </p:clrMapOvr>
</p:sld>
</file>

<file path=ppt/theme/theme1.xml><?xml version="1.0" encoding="utf-8"?>
<a:theme xmlns:a="http://schemas.openxmlformats.org/drawingml/2006/main" name="Úvod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47F9D14D-9C1E-4042-8589-B8CDA61C1CE1}"/>
    </a:ext>
  </a:extLst>
</a:theme>
</file>

<file path=ppt/theme/theme10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ávěr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905ECC45-70F2-4E34-A170-CC807D26CA96}"/>
    </a:ext>
  </a:extLst>
</a:theme>
</file>

<file path=ppt/theme/theme3.xml><?xml version="1.0" encoding="utf-8"?>
<a:theme xmlns:a="http://schemas.openxmlformats.org/drawingml/2006/main" name="Předělová stránka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4935B815-551A-4D4C-B8C9-B4F979A08362}"/>
    </a:ext>
  </a:extLst>
</a:theme>
</file>

<file path=ppt/theme/theme4.xml><?xml version="1.0" encoding="utf-8"?>
<a:theme xmlns:a="http://schemas.openxmlformats.org/drawingml/2006/main" name="Obsah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AABD3FE4-58BC-4DB7-AC75-BC2CD0EA9375}"/>
    </a:ext>
  </a:extLst>
</a:theme>
</file>

<file path=ppt/theme/theme5.xml><?xml version="1.0" encoding="utf-8"?>
<a:theme xmlns:a="http://schemas.openxmlformats.org/drawingml/2006/main" name="Různé typy stránek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C5417595-ABD5-4210-848A-BFAC5615E8EE}"/>
    </a:ext>
  </a:extLst>
</a:theme>
</file>

<file path=ppt/theme/theme6.xml><?xml version="1.0" encoding="utf-8"?>
<a:theme xmlns:a="http://schemas.openxmlformats.org/drawingml/2006/main" name="Graf">
  <a:themeElements>
    <a:clrScheme name="Vlastní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398D2"/>
      </a:accent1>
      <a:accent2>
        <a:srgbClr val="E94C55"/>
      </a:accent2>
      <a:accent3>
        <a:srgbClr val="F9BF73"/>
      </a:accent3>
      <a:accent4>
        <a:srgbClr val="66BFAE"/>
      </a:accent4>
      <a:accent5>
        <a:srgbClr val="955B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942D8321-746C-4995-8FFC-4B22EB1581D9}"/>
    </a:ext>
  </a:extLst>
</a:theme>
</file>

<file path=ppt/theme/theme7.xml><?xml version="1.0" encoding="utf-8"?>
<a:theme xmlns:a="http://schemas.openxmlformats.org/drawingml/2006/main" name="Dva obrázky s popisky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8C888A70-A91D-4DC2-8646-ABDE5677D4CB}"/>
    </a:ext>
  </a:extLst>
</a:theme>
</file>

<file path=ppt/theme/theme8.xml><?xml version="1.0" encoding="utf-8"?>
<a:theme xmlns:a="http://schemas.openxmlformats.org/drawingml/2006/main" name="Tři obrázky s popisky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81281743-2A7C-46B6-8CAE-15451AA34C2D}"/>
    </a:ext>
  </a:extLst>
</a:theme>
</file>

<file path=ppt/theme/theme9.xml><?xml version="1.0" encoding="utf-8"?>
<a:theme xmlns:a="http://schemas.openxmlformats.org/drawingml/2006/main" name="Speciální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440C3D6-D9A6-4CC0-A6C5-9599EEAC9BDA}" vid="{07F043D4-1FBC-4D82-8415-E8D9A3B22B91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ozn_x00e1_mka xmlns="57c3d9b8-bc72-4856-b35c-920442c0b9a4" xsi:nil="true"/>
    <_DCDateCreated xmlns="http://schemas.microsoft.com/sharepoint/v3/fields">2020-08-04T12:43:00+00:00</_DCDateCreat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F6911759377A489158637EE57A7A06" ma:contentTypeVersion="9" ma:contentTypeDescription="Vytvořit nový dokument" ma:contentTypeScope="" ma:versionID="22dcb395c5bd9ad3a5a6295c34e4f7ad">
  <xsd:schema xmlns:xsd="http://www.w3.org/2001/XMLSchema" xmlns:p="http://schemas.microsoft.com/office/2006/metadata/properties" xmlns:ns2="57c3d9b8-bc72-4856-b35c-920442c0b9a4" xmlns:ns3="http://schemas.microsoft.com/sharepoint/v3/fields" targetNamespace="http://schemas.microsoft.com/office/2006/metadata/properties" ma:root="true" ma:fieldsID="cf99c080062c4bb3b487e0af1ab196dc" ns2:_="" ns3:_="">
    <xsd:import namespace="57c3d9b8-bc72-4856-b35c-920442c0b9a4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ozn_x00e1_mka" minOccurs="0"/>
                <xsd:element ref="ns3:_DCDateCreate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7c3d9b8-bc72-4856-b35c-920442c0b9a4" elementFormDefault="qualified">
    <xsd:import namespace="http://schemas.microsoft.com/office/2006/documentManagement/types"/>
    <xsd:element name="pozn_x00e1_mka" ma:index="8" nillable="true" ma:displayName="Poznámka" ma:default="" ma:internalName="pozn_x00e1_mka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Created" ma:index="11" nillable="true" ma:displayName="Datum vytvoření" ma:default="[today]" ma:description="Datum, k němuž byl tento prostředek vytvořen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 ma:index="9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34B5AF6-26CB-4910-81DC-330A19CD42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119A97-8F21-48FF-B049-FE9C103EE9FA}">
  <ds:schemaRefs>
    <ds:schemaRef ds:uri="http://schemas.microsoft.com/office/2006/metadata/properties"/>
    <ds:schemaRef ds:uri="http://www.w3.org/2000/xmlns/"/>
    <ds:schemaRef ds:uri="57c3d9b8-bc72-4856-b35c-920442c0b9a4"/>
    <ds:schemaRef ds:uri="http://www.w3.org/2001/XMLSchema-instance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8230E46-01C3-41A4-9FF3-AC3BE958BF4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7c3d9b8-bc72-4856-b35c-920442c0b9a4"/>
    <ds:schemaRef ds:uri="http://schemas.microsoft.com/sharepoint/v3/field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4506</TotalTime>
  <Words>1786</Words>
  <Application>Microsoft Office PowerPoint</Application>
  <PresentationFormat>Širokoúhlá obrazovka</PresentationFormat>
  <Paragraphs>473</Paragraphs>
  <Slides>29</Slides>
  <Notes>29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9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49" baseType="lpstr">
      <vt:lpstr>Arial</vt:lpstr>
      <vt:lpstr>AvenirNext LT Pro Bold</vt:lpstr>
      <vt:lpstr>Calibri</vt:lpstr>
      <vt:lpstr>Courier New</vt:lpstr>
      <vt:lpstr>Roboto</vt:lpstr>
      <vt:lpstr>Roboto Light</vt:lpstr>
      <vt:lpstr>Roboto Slab</vt:lpstr>
      <vt:lpstr>Segoe UI</vt:lpstr>
      <vt:lpstr>Times New Roman</vt:lpstr>
      <vt:lpstr>Wingdings</vt:lpstr>
      <vt:lpstr>Úvod</vt:lpstr>
      <vt:lpstr>Závěr</vt:lpstr>
      <vt:lpstr>Předělová stránka</vt:lpstr>
      <vt:lpstr>Obsah</vt:lpstr>
      <vt:lpstr>Různé typy stránek</vt:lpstr>
      <vt:lpstr>Graf</vt:lpstr>
      <vt:lpstr>Dva obrázky s popisky</vt:lpstr>
      <vt:lpstr>Tři obrázky s popisky</vt:lpstr>
      <vt:lpstr>Speciální</vt:lpstr>
      <vt:lpstr>List</vt:lpstr>
      <vt:lpstr>Prezentace aplikace PowerPoint</vt:lpstr>
      <vt:lpstr>Vývoj české ekonomiky meziroční růst reálného hrubého domácího produktu v % (sezónně očištěno)</vt:lpstr>
      <vt:lpstr>Hlavní makroekonomické indikátory – listopad 2021</vt:lpstr>
      <vt:lpstr>Saldo sektoru vládních institucí a jeho institucionální struktura</vt:lpstr>
      <vt:lpstr>Vývoj salda hospodaření obcí a krajů (mld. Kč)</vt:lpstr>
      <vt:lpstr>Daňové příjmy obcí a krajů 2019-2021</vt:lpstr>
      <vt:lpstr>Stav na účtech a dluh obcí včetně PO (v mld. Kč)</vt:lpstr>
      <vt:lpstr>Příjmy obcí a očekávaná skutečnost 2021 – meziroční změna (v mld. Kč)</vt:lpstr>
      <vt:lpstr>Daňové příjmy obcí – září 2021 (výkaz FIN)</vt:lpstr>
      <vt:lpstr>Očekávaná skutečnost daňových příjmů 2021</vt:lpstr>
      <vt:lpstr>Veřejné rozpočty v roce 2022 </vt:lpstr>
      <vt:lpstr>Saldo hospodaření státního rozpočtu (mld. Kč)</vt:lpstr>
      <vt:lpstr>Východiska daňové predikce 2022</vt:lpstr>
      <vt:lpstr>Východiska daňové predikce 2022</vt:lpstr>
      <vt:lpstr>Predikce vybraných daňových příjmů obcí a krajů na rok 2022</vt:lpstr>
      <vt:lpstr>Vývoj daňových příjmů obcí a jejich výhled (v mld. Kč)</vt:lpstr>
      <vt:lpstr>Rozpočtové určení daní</vt:lpstr>
      <vt:lpstr>Vývoj daňových příjmů obcí a jejich výhled  (v mld. Kč) – meziroční změny</vt:lpstr>
      <vt:lpstr>Daňový výnos na 1 zaměstnance</vt:lpstr>
      <vt:lpstr>RUD na základě počtu dětí a žáků MŠ/ZŠ</vt:lpstr>
      <vt:lpstr>Sdílení daně z hazardu – technických her</vt:lpstr>
      <vt:lpstr>Co limituje výhody RUD ?</vt:lpstr>
      <vt:lpstr>Budoucnost RUD</vt:lpstr>
      <vt:lpstr>Budoucnost RUD</vt:lpstr>
      <vt:lpstr>Změny RUD ano, ale</vt:lpstr>
      <vt:lpstr>Financování obnovy vodovodů a kanalizací</vt:lpstr>
      <vt:lpstr>Financování obnovy vodovodů a kanalizací</vt:lpstr>
      <vt:lpstr>Financování obnovy vodovodů a kanalizací</vt:lpstr>
      <vt:lpstr>Prezentace aplikace PowerPoint</vt:lpstr>
    </vt:vector>
  </TitlesOfParts>
  <Company>Ministerstvo financí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MF, verze 16:9</dc:title>
  <dc:creator>Mgr. Vojtěch Peterka</dc:creator>
  <dc:description/>
  <cp:lastModifiedBy>Matej Miroslav Ing. Ph.D.</cp:lastModifiedBy>
  <cp:revision>210</cp:revision>
  <cp:lastPrinted>2020-07-28T07:36:30Z</cp:lastPrinted>
  <dcterms:created xsi:type="dcterms:W3CDTF">2020-08-04T12:59:07Z</dcterms:created>
  <dcterms:modified xsi:type="dcterms:W3CDTF">2021-11-22T16:07:21Z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0x01010067F6911759377A489158637EE57A7A06</vt:lpwstr>
  </property>
</Properties>
</file>